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60" r:id="rId4"/>
    <p:sldId id="768" r:id="rId5"/>
    <p:sldId id="792" r:id="rId6"/>
    <p:sldId id="769" r:id="rId7"/>
    <p:sldId id="771" r:id="rId8"/>
    <p:sldId id="774" r:id="rId9"/>
    <p:sldId id="789" r:id="rId10"/>
    <p:sldId id="772" r:id="rId11"/>
    <p:sldId id="773" r:id="rId12"/>
    <p:sldId id="775" r:id="rId13"/>
    <p:sldId id="776" r:id="rId14"/>
    <p:sldId id="777" r:id="rId15"/>
    <p:sldId id="394" r:id="rId16"/>
    <p:sldId id="395" r:id="rId17"/>
    <p:sldId id="779" r:id="rId18"/>
    <p:sldId id="780" r:id="rId19"/>
    <p:sldId id="790" r:id="rId20"/>
    <p:sldId id="781" r:id="rId21"/>
    <p:sldId id="791" r:id="rId22"/>
    <p:sldId id="782" r:id="rId23"/>
    <p:sldId id="783" r:id="rId24"/>
    <p:sldId id="784" r:id="rId25"/>
    <p:sldId id="274" r:id="rId26"/>
    <p:sldId id="298" r:id="rId27"/>
    <p:sldId id="29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55F8DF-6D9E-4C8B-8811-D8D262485A62}" type="doc">
      <dgm:prSet loTypeId="urn:microsoft.com/office/officeart/2005/8/layout/architecture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1D55231-809D-4FE0-A09F-DFE91ED52069}">
      <dgm:prSet phldrT="[Text]"/>
      <dgm:spPr/>
      <dgm:t>
        <a:bodyPr/>
        <a:lstStyle/>
        <a:p>
          <a:r>
            <a:rPr lang="en-US" dirty="0"/>
            <a:t>L3 Cache (Unified)</a:t>
          </a:r>
        </a:p>
      </dgm:t>
    </dgm:pt>
    <dgm:pt modelId="{1EB9F599-CAF4-4806-B906-1740401FEBC9}" type="parTrans" cxnId="{0FDEC1E8-1336-4761-9FF5-01D705780748}">
      <dgm:prSet/>
      <dgm:spPr/>
      <dgm:t>
        <a:bodyPr/>
        <a:lstStyle/>
        <a:p>
          <a:endParaRPr lang="en-US"/>
        </a:p>
      </dgm:t>
    </dgm:pt>
    <dgm:pt modelId="{4F3E09C7-531F-4B02-A75B-914084391B19}" type="sibTrans" cxnId="{0FDEC1E8-1336-4761-9FF5-01D705780748}">
      <dgm:prSet/>
      <dgm:spPr/>
      <dgm:t>
        <a:bodyPr/>
        <a:lstStyle/>
        <a:p>
          <a:endParaRPr lang="en-US"/>
        </a:p>
      </dgm:t>
    </dgm:pt>
    <dgm:pt modelId="{693F5E9E-4AB6-47EE-8B17-81ACDC123F4A}">
      <dgm:prSet phldrT="[Text]"/>
      <dgm:spPr/>
      <dgm:t>
        <a:bodyPr/>
        <a:lstStyle/>
        <a:p>
          <a:r>
            <a:rPr lang="en-US" dirty="0"/>
            <a:t>L2 Cache (Unified)</a:t>
          </a:r>
        </a:p>
      </dgm:t>
    </dgm:pt>
    <dgm:pt modelId="{4F1CD249-97FF-4908-86A3-50CC2AE253F7}" type="parTrans" cxnId="{352CD541-2F02-48F4-9037-8C92401D3F8F}">
      <dgm:prSet/>
      <dgm:spPr/>
      <dgm:t>
        <a:bodyPr/>
        <a:lstStyle/>
        <a:p>
          <a:endParaRPr lang="en-US"/>
        </a:p>
      </dgm:t>
    </dgm:pt>
    <dgm:pt modelId="{799D02DC-DE37-4A28-B779-C76AD9B21A63}" type="sibTrans" cxnId="{352CD541-2F02-48F4-9037-8C92401D3F8F}">
      <dgm:prSet/>
      <dgm:spPr/>
      <dgm:t>
        <a:bodyPr/>
        <a:lstStyle/>
        <a:p>
          <a:endParaRPr lang="en-US"/>
        </a:p>
      </dgm:t>
    </dgm:pt>
    <dgm:pt modelId="{78B911E3-D2D1-4214-8A3A-D195A6B6C601}">
      <dgm:prSet phldrT="[Text]"/>
      <dgm:spPr/>
      <dgm:t>
        <a:bodyPr/>
        <a:lstStyle/>
        <a:p>
          <a:r>
            <a:rPr lang="en-US" dirty="0"/>
            <a:t>L1 Cache (Instruction)</a:t>
          </a:r>
        </a:p>
      </dgm:t>
    </dgm:pt>
    <dgm:pt modelId="{59C3D431-4CDF-416F-9414-9980AF561616}" type="parTrans" cxnId="{36751A10-3617-4C3B-9525-EA8C1C01CD9E}">
      <dgm:prSet/>
      <dgm:spPr/>
      <dgm:t>
        <a:bodyPr/>
        <a:lstStyle/>
        <a:p>
          <a:endParaRPr lang="en-US"/>
        </a:p>
      </dgm:t>
    </dgm:pt>
    <dgm:pt modelId="{00A2AEFE-2578-4D62-B769-BFD5B4ACA714}" type="sibTrans" cxnId="{36751A10-3617-4C3B-9525-EA8C1C01CD9E}">
      <dgm:prSet/>
      <dgm:spPr/>
      <dgm:t>
        <a:bodyPr/>
        <a:lstStyle/>
        <a:p>
          <a:endParaRPr lang="en-US"/>
        </a:p>
      </dgm:t>
    </dgm:pt>
    <dgm:pt modelId="{829F26A6-F236-4ABC-B481-11C6F47435EA}">
      <dgm:prSet phldrT="[Text]"/>
      <dgm:spPr/>
      <dgm:t>
        <a:bodyPr/>
        <a:lstStyle/>
        <a:p>
          <a:r>
            <a:rPr lang="en-US" dirty="0"/>
            <a:t>L1 Cache (Data)</a:t>
          </a:r>
        </a:p>
      </dgm:t>
    </dgm:pt>
    <dgm:pt modelId="{C4CFBD0E-F22E-4DBB-98F7-92E28A10A2E8}" type="parTrans" cxnId="{E6877B25-ECEB-4013-8459-D1665535685E}">
      <dgm:prSet/>
      <dgm:spPr/>
      <dgm:t>
        <a:bodyPr/>
        <a:lstStyle/>
        <a:p>
          <a:endParaRPr lang="en-US"/>
        </a:p>
      </dgm:t>
    </dgm:pt>
    <dgm:pt modelId="{8AC27D3F-320B-48C4-9783-E38F97A9B585}" type="sibTrans" cxnId="{E6877B25-ECEB-4013-8459-D1665535685E}">
      <dgm:prSet/>
      <dgm:spPr/>
      <dgm:t>
        <a:bodyPr/>
        <a:lstStyle/>
        <a:p>
          <a:endParaRPr lang="en-US"/>
        </a:p>
      </dgm:t>
    </dgm:pt>
    <dgm:pt modelId="{10CC5BF0-284D-4437-8289-1F62C365B9A7}">
      <dgm:prSet phldrT="[Text]"/>
      <dgm:spPr/>
      <dgm:t>
        <a:bodyPr/>
        <a:lstStyle/>
        <a:p>
          <a:r>
            <a:rPr lang="en-US" dirty="0"/>
            <a:t>L2 Cache (Unified)</a:t>
          </a:r>
        </a:p>
      </dgm:t>
    </dgm:pt>
    <dgm:pt modelId="{647C8587-C70A-4ED3-9A99-49F01CDCE414}" type="parTrans" cxnId="{C25A78E5-A59A-46D9-83BE-4BF0CE6048E9}">
      <dgm:prSet/>
      <dgm:spPr/>
      <dgm:t>
        <a:bodyPr/>
        <a:lstStyle/>
        <a:p>
          <a:endParaRPr lang="en-US"/>
        </a:p>
      </dgm:t>
    </dgm:pt>
    <dgm:pt modelId="{2BF0FC0C-FE81-4F5D-AA78-280D34E2DB26}" type="sibTrans" cxnId="{C25A78E5-A59A-46D9-83BE-4BF0CE6048E9}">
      <dgm:prSet/>
      <dgm:spPr/>
      <dgm:t>
        <a:bodyPr/>
        <a:lstStyle/>
        <a:p>
          <a:endParaRPr lang="en-US"/>
        </a:p>
      </dgm:t>
    </dgm:pt>
    <dgm:pt modelId="{8F7E0BE6-54F6-4A12-8EFB-803B98668A46}">
      <dgm:prSet phldrT="[Text]"/>
      <dgm:spPr/>
      <dgm:t>
        <a:bodyPr/>
        <a:lstStyle/>
        <a:p>
          <a:r>
            <a:rPr lang="en-US" dirty="0"/>
            <a:t>L1 Cache (Instruction)</a:t>
          </a:r>
        </a:p>
      </dgm:t>
    </dgm:pt>
    <dgm:pt modelId="{A15905E4-B7EA-4B70-A16B-B4D9777E0B5B}" type="parTrans" cxnId="{F71CDB4B-B97D-423D-BC9F-48BDF2708A33}">
      <dgm:prSet/>
      <dgm:spPr/>
      <dgm:t>
        <a:bodyPr/>
        <a:lstStyle/>
        <a:p>
          <a:endParaRPr lang="en-US"/>
        </a:p>
      </dgm:t>
    </dgm:pt>
    <dgm:pt modelId="{E4256C53-91CC-4241-A909-1374D33D9A24}" type="sibTrans" cxnId="{F71CDB4B-B97D-423D-BC9F-48BDF2708A33}">
      <dgm:prSet/>
      <dgm:spPr/>
      <dgm:t>
        <a:bodyPr/>
        <a:lstStyle/>
        <a:p>
          <a:endParaRPr lang="en-US"/>
        </a:p>
      </dgm:t>
    </dgm:pt>
    <dgm:pt modelId="{E017E381-06FF-4399-917B-02014FF5CD76}">
      <dgm:prSet phldrT="[Text]"/>
      <dgm:spPr/>
      <dgm:t>
        <a:bodyPr/>
        <a:lstStyle/>
        <a:p>
          <a:r>
            <a:rPr lang="en-US" dirty="0"/>
            <a:t>Control Unit</a:t>
          </a:r>
        </a:p>
      </dgm:t>
    </dgm:pt>
    <dgm:pt modelId="{0BF21806-BDF1-4AB5-A010-310616887F17}" type="parTrans" cxnId="{69BC9E9A-1A78-47F3-BF6B-235DD3708092}">
      <dgm:prSet/>
      <dgm:spPr/>
      <dgm:t>
        <a:bodyPr/>
        <a:lstStyle/>
        <a:p>
          <a:endParaRPr lang="en-US"/>
        </a:p>
      </dgm:t>
    </dgm:pt>
    <dgm:pt modelId="{A4340112-D4B2-4F8C-8D71-8B767EB56B41}" type="sibTrans" cxnId="{69BC9E9A-1A78-47F3-BF6B-235DD3708092}">
      <dgm:prSet/>
      <dgm:spPr/>
      <dgm:t>
        <a:bodyPr/>
        <a:lstStyle/>
        <a:p>
          <a:endParaRPr lang="en-US"/>
        </a:p>
      </dgm:t>
    </dgm:pt>
    <dgm:pt modelId="{D7A5517C-0724-4281-89D6-AE9948E577FB}">
      <dgm:prSet phldrT="[Text]"/>
      <dgm:spPr/>
      <dgm:t>
        <a:bodyPr/>
        <a:lstStyle/>
        <a:p>
          <a:r>
            <a:rPr lang="en-US" dirty="0"/>
            <a:t>Arithmetic and Logic Unit</a:t>
          </a:r>
        </a:p>
      </dgm:t>
    </dgm:pt>
    <dgm:pt modelId="{B3FB3ECC-DC62-46E5-976F-FEF5E0EB504E}" type="parTrans" cxnId="{B5AFA078-AF40-4871-B25D-747D55BF36B7}">
      <dgm:prSet/>
      <dgm:spPr/>
      <dgm:t>
        <a:bodyPr/>
        <a:lstStyle/>
        <a:p>
          <a:endParaRPr lang="en-US"/>
        </a:p>
      </dgm:t>
    </dgm:pt>
    <dgm:pt modelId="{308E9883-4239-4D54-A6B9-0B8FD994C9D0}" type="sibTrans" cxnId="{B5AFA078-AF40-4871-B25D-747D55BF36B7}">
      <dgm:prSet/>
      <dgm:spPr/>
      <dgm:t>
        <a:bodyPr/>
        <a:lstStyle/>
        <a:p>
          <a:endParaRPr lang="en-US"/>
        </a:p>
      </dgm:t>
    </dgm:pt>
    <dgm:pt modelId="{F03820C2-861B-47B4-98C0-498B1240B431}">
      <dgm:prSet phldrT="[Text]"/>
      <dgm:spPr/>
      <dgm:t>
        <a:bodyPr/>
        <a:lstStyle/>
        <a:p>
          <a:r>
            <a:rPr lang="en-US" dirty="0"/>
            <a:t>Control Unit</a:t>
          </a:r>
        </a:p>
      </dgm:t>
    </dgm:pt>
    <dgm:pt modelId="{A08E53B3-AA81-4ECB-BEE7-30555A42CAB8}" type="parTrans" cxnId="{0EFC5273-7AAF-445B-B1E7-C307177E267B}">
      <dgm:prSet/>
      <dgm:spPr/>
      <dgm:t>
        <a:bodyPr/>
        <a:lstStyle/>
        <a:p>
          <a:endParaRPr lang="en-US"/>
        </a:p>
      </dgm:t>
    </dgm:pt>
    <dgm:pt modelId="{E8BC9319-3F8B-4F18-922B-C73AB9C67DAF}" type="sibTrans" cxnId="{0EFC5273-7AAF-445B-B1E7-C307177E267B}">
      <dgm:prSet/>
      <dgm:spPr/>
      <dgm:t>
        <a:bodyPr/>
        <a:lstStyle/>
        <a:p>
          <a:endParaRPr lang="en-US"/>
        </a:p>
      </dgm:t>
    </dgm:pt>
    <dgm:pt modelId="{E73B05F0-5EF5-468C-9FD1-93692D8ECF4D}">
      <dgm:prSet phldrT="[Text]"/>
      <dgm:spPr/>
      <dgm:t>
        <a:bodyPr/>
        <a:lstStyle/>
        <a:p>
          <a:r>
            <a:rPr lang="en-US" dirty="0"/>
            <a:t>L1 Cache (Data)</a:t>
          </a:r>
        </a:p>
      </dgm:t>
    </dgm:pt>
    <dgm:pt modelId="{D16A6FA1-29FA-4DB5-9D7A-D4DA9D034ACD}" type="parTrans" cxnId="{3E0F3923-CF4D-4DDD-A7A4-485719CF4699}">
      <dgm:prSet/>
      <dgm:spPr/>
      <dgm:t>
        <a:bodyPr/>
        <a:lstStyle/>
        <a:p>
          <a:endParaRPr lang="en-US"/>
        </a:p>
      </dgm:t>
    </dgm:pt>
    <dgm:pt modelId="{6F1F443F-3899-4737-99A6-32C6E5BDAB79}" type="sibTrans" cxnId="{3E0F3923-CF4D-4DDD-A7A4-485719CF4699}">
      <dgm:prSet/>
      <dgm:spPr/>
      <dgm:t>
        <a:bodyPr/>
        <a:lstStyle/>
        <a:p>
          <a:endParaRPr lang="en-US"/>
        </a:p>
      </dgm:t>
    </dgm:pt>
    <dgm:pt modelId="{E5F6A714-AA04-4BC9-8A72-4CCC9236DDB3}">
      <dgm:prSet phldrT="[Text]"/>
      <dgm:spPr/>
      <dgm:t>
        <a:bodyPr/>
        <a:lstStyle/>
        <a:p>
          <a:r>
            <a:rPr lang="en-US" dirty="0"/>
            <a:t>Arithmetic and Logic Unit</a:t>
          </a:r>
          <a:endParaRPr lang="en-US"/>
        </a:p>
      </dgm:t>
    </dgm:pt>
    <dgm:pt modelId="{62FE27CD-87CC-420F-9E68-616CEBF61990}" type="parTrans" cxnId="{CC44440C-D8ED-4CA8-9DE6-B5A8B66F6498}">
      <dgm:prSet/>
      <dgm:spPr/>
      <dgm:t>
        <a:bodyPr/>
        <a:lstStyle/>
        <a:p>
          <a:endParaRPr lang="en-US"/>
        </a:p>
      </dgm:t>
    </dgm:pt>
    <dgm:pt modelId="{61DEBF08-EF11-458C-8201-57646CA39371}" type="sibTrans" cxnId="{CC44440C-D8ED-4CA8-9DE6-B5A8B66F6498}">
      <dgm:prSet/>
      <dgm:spPr/>
      <dgm:t>
        <a:bodyPr/>
        <a:lstStyle/>
        <a:p>
          <a:endParaRPr lang="en-US"/>
        </a:p>
      </dgm:t>
    </dgm:pt>
    <dgm:pt modelId="{14AACFDD-DD59-4AAC-881E-0096C8A430B8}" type="pres">
      <dgm:prSet presAssocID="{EA55F8DF-6D9E-4C8B-8811-D8D262485A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930F88B-800E-4724-B3DF-BD8357CCEA13}" type="pres">
      <dgm:prSet presAssocID="{71D55231-809D-4FE0-A09F-DFE91ED52069}" presName="vertOne" presStyleCnt="0"/>
      <dgm:spPr/>
    </dgm:pt>
    <dgm:pt modelId="{78A8EDF1-21D6-4969-9243-D23E16E70367}" type="pres">
      <dgm:prSet presAssocID="{71D55231-809D-4FE0-A09F-DFE91ED52069}" presName="txOne" presStyleLbl="node0" presStyleIdx="0" presStyleCnt="1" custLinFactNeighborX="1446">
        <dgm:presLayoutVars>
          <dgm:chPref val="3"/>
        </dgm:presLayoutVars>
      </dgm:prSet>
      <dgm:spPr/>
    </dgm:pt>
    <dgm:pt modelId="{690AB044-3BF9-4F5A-9CF7-DC5AE2C991D3}" type="pres">
      <dgm:prSet presAssocID="{71D55231-809D-4FE0-A09F-DFE91ED52069}" presName="parTransOne" presStyleCnt="0"/>
      <dgm:spPr/>
    </dgm:pt>
    <dgm:pt modelId="{9D30F2A6-7CBB-49DC-B883-64886ECCE591}" type="pres">
      <dgm:prSet presAssocID="{71D55231-809D-4FE0-A09F-DFE91ED52069}" presName="horzOne" presStyleCnt="0"/>
      <dgm:spPr/>
    </dgm:pt>
    <dgm:pt modelId="{2130012D-ABEA-4F01-B306-61866A7AE3B0}" type="pres">
      <dgm:prSet presAssocID="{693F5E9E-4AB6-47EE-8B17-81ACDC123F4A}" presName="vertTwo" presStyleCnt="0"/>
      <dgm:spPr/>
    </dgm:pt>
    <dgm:pt modelId="{6BE0ECD3-493D-474B-BD69-EC1C658D385F}" type="pres">
      <dgm:prSet presAssocID="{693F5E9E-4AB6-47EE-8B17-81ACDC123F4A}" presName="txTwo" presStyleLbl="node2" presStyleIdx="0" presStyleCnt="2">
        <dgm:presLayoutVars>
          <dgm:chPref val="3"/>
        </dgm:presLayoutVars>
      </dgm:prSet>
      <dgm:spPr/>
    </dgm:pt>
    <dgm:pt modelId="{61A2E8C1-D4F5-4351-A1C2-40D37D0018CB}" type="pres">
      <dgm:prSet presAssocID="{693F5E9E-4AB6-47EE-8B17-81ACDC123F4A}" presName="parTransTwo" presStyleCnt="0"/>
      <dgm:spPr/>
    </dgm:pt>
    <dgm:pt modelId="{916412D1-09BB-4F8A-BD78-506A95049B74}" type="pres">
      <dgm:prSet presAssocID="{693F5E9E-4AB6-47EE-8B17-81ACDC123F4A}" presName="horzTwo" presStyleCnt="0"/>
      <dgm:spPr/>
    </dgm:pt>
    <dgm:pt modelId="{E070D448-02C5-4563-A7C6-682144AF11B5}" type="pres">
      <dgm:prSet presAssocID="{78B911E3-D2D1-4214-8A3A-D195A6B6C601}" presName="vertThree" presStyleCnt="0"/>
      <dgm:spPr/>
    </dgm:pt>
    <dgm:pt modelId="{7F8C3DBD-6E4F-44D8-993B-04BA7A9BFE36}" type="pres">
      <dgm:prSet presAssocID="{78B911E3-D2D1-4214-8A3A-D195A6B6C601}" presName="txThree" presStyleLbl="node3" presStyleIdx="0" presStyleCnt="4">
        <dgm:presLayoutVars>
          <dgm:chPref val="3"/>
        </dgm:presLayoutVars>
      </dgm:prSet>
      <dgm:spPr/>
    </dgm:pt>
    <dgm:pt modelId="{CA7CE9C3-46F2-49D6-BCC6-09A55CEC2CDB}" type="pres">
      <dgm:prSet presAssocID="{78B911E3-D2D1-4214-8A3A-D195A6B6C601}" presName="parTransThree" presStyleCnt="0"/>
      <dgm:spPr/>
    </dgm:pt>
    <dgm:pt modelId="{3FE48FEB-E3B1-4DDD-AA87-8ACAB289237C}" type="pres">
      <dgm:prSet presAssocID="{78B911E3-D2D1-4214-8A3A-D195A6B6C601}" presName="horzThree" presStyleCnt="0"/>
      <dgm:spPr/>
    </dgm:pt>
    <dgm:pt modelId="{DD430A6A-9E31-43FC-91A5-EFFB6C1B3B53}" type="pres">
      <dgm:prSet presAssocID="{E017E381-06FF-4399-917B-02014FF5CD76}" presName="vertFour" presStyleCnt="0">
        <dgm:presLayoutVars>
          <dgm:chPref val="3"/>
        </dgm:presLayoutVars>
      </dgm:prSet>
      <dgm:spPr/>
    </dgm:pt>
    <dgm:pt modelId="{EA2A2BDC-2E96-43E6-A17A-CDD49386C593}" type="pres">
      <dgm:prSet presAssocID="{E017E381-06FF-4399-917B-02014FF5CD76}" presName="txFour" presStyleLbl="node4" presStyleIdx="0" presStyleCnt="4">
        <dgm:presLayoutVars>
          <dgm:chPref val="3"/>
        </dgm:presLayoutVars>
      </dgm:prSet>
      <dgm:spPr/>
    </dgm:pt>
    <dgm:pt modelId="{BFBC3A32-2BEA-4EDE-904D-00DACE37E0A8}" type="pres">
      <dgm:prSet presAssocID="{E017E381-06FF-4399-917B-02014FF5CD76}" presName="horzFour" presStyleCnt="0"/>
      <dgm:spPr/>
    </dgm:pt>
    <dgm:pt modelId="{00D71428-B4C6-4D3A-A6B2-A3F8922BA4D1}" type="pres">
      <dgm:prSet presAssocID="{00A2AEFE-2578-4D62-B769-BFD5B4ACA714}" presName="sibSpaceThree" presStyleCnt="0"/>
      <dgm:spPr/>
    </dgm:pt>
    <dgm:pt modelId="{DE6DA20F-B904-4464-A040-BB0718A45791}" type="pres">
      <dgm:prSet presAssocID="{829F26A6-F236-4ABC-B481-11C6F47435EA}" presName="vertThree" presStyleCnt="0"/>
      <dgm:spPr/>
    </dgm:pt>
    <dgm:pt modelId="{AB3FD0E0-5643-4755-97DF-527138FB37FE}" type="pres">
      <dgm:prSet presAssocID="{829F26A6-F236-4ABC-B481-11C6F47435EA}" presName="txThree" presStyleLbl="node3" presStyleIdx="1" presStyleCnt="4">
        <dgm:presLayoutVars>
          <dgm:chPref val="3"/>
        </dgm:presLayoutVars>
      </dgm:prSet>
      <dgm:spPr/>
    </dgm:pt>
    <dgm:pt modelId="{DE2C4C76-EE47-4E23-AF73-76988E95189C}" type="pres">
      <dgm:prSet presAssocID="{829F26A6-F236-4ABC-B481-11C6F47435EA}" presName="parTransThree" presStyleCnt="0"/>
      <dgm:spPr/>
    </dgm:pt>
    <dgm:pt modelId="{4B19ADAB-22AA-4E83-B18F-EB6FD43E2435}" type="pres">
      <dgm:prSet presAssocID="{829F26A6-F236-4ABC-B481-11C6F47435EA}" presName="horzThree" presStyleCnt="0"/>
      <dgm:spPr/>
    </dgm:pt>
    <dgm:pt modelId="{6211F930-213E-4D07-851F-8917CA231606}" type="pres">
      <dgm:prSet presAssocID="{D7A5517C-0724-4281-89D6-AE9948E577FB}" presName="vertFour" presStyleCnt="0">
        <dgm:presLayoutVars>
          <dgm:chPref val="3"/>
        </dgm:presLayoutVars>
      </dgm:prSet>
      <dgm:spPr/>
    </dgm:pt>
    <dgm:pt modelId="{08CFFF21-D4D3-47AC-9363-DD9781C3A9DF}" type="pres">
      <dgm:prSet presAssocID="{D7A5517C-0724-4281-89D6-AE9948E577FB}" presName="txFour" presStyleLbl="node4" presStyleIdx="1" presStyleCnt="4">
        <dgm:presLayoutVars>
          <dgm:chPref val="3"/>
        </dgm:presLayoutVars>
      </dgm:prSet>
      <dgm:spPr/>
    </dgm:pt>
    <dgm:pt modelId="{A3A13795-0CE6-4104-A102-A1E098B1A892}" type="pres">
      <dgm:prSet presAssocID="{D7A5517C-0724-4281-89D6-AE9948E577FB}" presName="horzFour" presStyleCnt="0"/>
      <dgm:spPr/>
    </dgm:pt>
    <dgm:pt modelId="{E673F803-0853-4810-9CE0-8B4E2BD8190E}" type="pres">
      <dgm:prSet presAssocID="{799D02DC-DE37-4A28-B779-C76AD9B21A63}" presName="sibSpaceTwo" presStyleCnt="0"/>
      <dgm:spPr/>
    </dgm:pt>
    <dgm:pt modelId="{5DD7E8B5-67F1-4DF7-88D5-A5DEBF759301}" type="pres">
      <dgm:prSet presAssocID="{10CC5BF0-284D-4437-8289-1F62C365B9A7}" presName="vertTwo" presStyleCnt="0"/>
      <dgm:spPr/>
    </dgm:pt>
    <dgm:pt modelId="{F882903E-0F6B-4301-918D-C6AC53D31BFD}" type="pres">
      <dgm:prSet presAssocID="{10CC5BF0-284D-4437-8289-1F62C365B9A7}" presName="txTwo" presStyleLbl="node2" presStyleIdx="1" presStyleCnt="2">
        <dgm:presLayoutVars>
          <dgm:chPref val="3"/>
        </dgm:presLayoutVars>
      </dgm:prSet>
      <dgm:spPr/>
    </dgm:pt>
    <dgm:pt modelId="{7E63DB89-2292-41AD-97D0-0FE0FC2915E1}" type="pres">
      <dgm:prSet presAssocID="{10CC5BF0-284D-4437-8289-1F62C365B9A7}" presName="parTransTwo" presStyleCnt="0"/>
      <dgm:spPr/>
    </dgm:pt>
    <dgm:pt modelId="{E563F61E-E445-408F-93D6-DF19848C909F}" type="pres">
      <dgm:prSet presAssocID="{10CC5BF0-284D-4437-8289-1F62C365B9A7}" presName="horzTwo" presStyleCnt="0"/>
      <dgm:spPr/>
    </dgm:pt>
    <dgm:pt modelId="{A2F6C6CF-BF8F-4843-AF0C-045A941D2C7D}" type="pres">
      <dgm:prSet presAssocID="{8F7E0BE6-54F6-4A12-8EFB-803B98668A46}" presName="vertThree" presStyleCnt="0"/>
      <dgm:spPr/>
    </dgm:pt>
    <dgm:pt modelId="{86510AC5-55FC-4E1C-BD6D-E2556AF614B7}" type="pres">
      <dgm:prSet presAssocID="{8F7E0BE6-54F6-4A12-8EFB-803B98668A46}" presName="txThree" presStyleLbl="node3" presStyleIdx="2" presStyleCnt="4">
        <dgm:presLayoutVars>
          <dgm:chPref val="3"/>
        </dgm:presLayoutVars>
      </dgm:prSet>
      <dgm:spPr/>
    </dgm:pt>
    <dgm:pt modelId="{79104890-03D5-43D7-9F16-D3B87C285B4B}" type="pres">
      <dgm:prSet presAssocID="{8F7E0BE6-54F6-4A12-8EFB-803B98668A46}" presName="parTransThree" presStyleCnt="0"/>
      <dgm:spPr/>
    </dgm:pt>
    <dgm:pt modelId="{D6ECF5E4-D167-4199-AC2B-A7A77EA7B50E}" type="pres">
      <dgm:prSet presAssocID="{8F7E0BE6-54F6-4A12-8EFB-803B98668A46}" presName="horzThree" presStyleCnt="0"/>
      <dgm:spPr/>
    </dgm:pt>
    <dgm:pt modelId="{C4404121-E1C1-42D5-8EAC-48EA61FF39FD}" type="pres">
      <dgm:prSet presAssocID="{F03820C2-861B-47B4-98C0-498B1240B431}" presName="vertFour" presStyleCnt="0">
        <dgm:presLayoutVars>
          <dgm:chPref val="3"/>
        </dgm:presLayoutVars>
      </dgm:prSet>
      <dgm:spPr/>
    </dgm:pt>
    <dgm:pt modelId="{231F0423-CD5F-4F03-8344-8B0F913E415C}" type="pres">
      <dgm:prSet presAssocID="{F03820C2-861B-47B4-98C0-498B1240B431}" presName="txFour" presStyleLbl="node4" presStyleIdx="2" presStyleCnt="4">
        <dgm:presLayoutVars>
          <dgm:chPref val="3"/>
        </dgm:presLayoutVars>
      </dgm:prSet>
      <dgm:spPr/>
    </dgm:pt>
    <dgm:pt modelId="{C06A9F30-60C5-45D8-BB2B-0BF203F8F4F8}" type="pres">
      <dgm:prSet presAssocID="{F03820C2-861B-47B4-98C0-498B1240B431}" presName="horzFour" presStyleCnt="0"/>
      <dgm:spPr/>
    </dgm:pt>
    <dgm:pt modelId="{1A1A4419-F232-4407-8369-B1F236DA54DC}" type="pres">
      <dgm:prSet presAssocID="{E4256C53-91CC-4241-A909-1374D33D9A24}" presName="sibSpaceThree" presStyleCnt="0"/>
      <dgm:spPr/>
    </dgm:pt>
    <dgm:pt modelId="{44692EB1-DC5D-45FE-B6C5-7B03B1CFB722}" type="pres">
      <dgm:prSet presAssocID="{E73B05F0-5EF5-468C-9FD1-93692D8ECF4D}" presName="vertThree" presStyleCnt="0"/>
      <dgm:spPr/>
    </dgm:pt>
    <dgm:pt modelId="{41B70FF5-8CBC-44B9-AF5A-66CEA8E1501D}" type="pres">
      <dgm:prSet presAssocID="{E73B05F0-5EF5-468C-9FD1-93692D8ECF4D}" presName="txThree" presStyleLbl="node3" presStyleIdx="3" presStyleCnt="4">
        <dgm:presLayoutVars>
          <dgm:chPref val="3"/>
        </dgm:presLayoutVars>
      </dgm:prSet>
      <dgm:spPr/>
    </dgm:pt>
    <dgm:pt modelId="{946EFBD6-F505-47FB-AD48-7ABAF54AA103}" type="pres">
      <dgm:prSet presAssocID="{E73B05F0-5EF5-468C-9FD1-93692D8ECF4D}" presName="parTransThree" presStyleCnt="0"/>
      <dgm:spPr/>
    </dgm:pt>
    <dgm:pt modelId="{79E26258-6D8A-4865-9828-793D8E157AA7}" type="pres">
      <dgm:prSet presAssocID="{E73B05F0-5EF5-468C-9FD1-93692D8ECF4D}" presName="horzThree" presStyleCnt="0"/>
      <dgm:spPr/>
    </dgm:pt>
    <dgm:pt modelId="{8E7324DF-2F12-48B0-9C44-D2F161F46578}" type="pres">
      <dgm:prSet presAssocID="{E5F6A714-AA04-4BC9-8A72-4CCC9236DDB3}" presName="vertFour" presStyleCnt="0">
        <dgm:presLayoutVars>
          <dgm:chPref val="3"/>
        </dgm:presLayoutVars>
      </dgm:prSet>
      <dgm:spPr/>
    </dgm:pt>
    <dgm:pt modelId="{4AD60471-5CB2-471F-8EBD-80703BFFF1C1}" type="pres">
      <dgm:prSet presAssocID="{E5F6A714-AA04-4BC9-8A72-4CCC9236DDB3}" presName="txFour" presStyleLbl="node4" presStyleIdx="3" presStyleCnt="4">
        <dgm:presLayoutVars>
          <dgm:chPref val="3"/>
        </dgm:presLayoutVars>
      </dgm:prSet>
      <dgm:spPr/>
    </dgm:pt>
    <dgm:pt modelId="{1FE79B1B-B6DA-447E-B08D-AF4430621815}" type="pres">
      <dgm:prSet presAssocID="{E5F6A714-AA04-4BC9-8A72-4CCC9236DDB3}" presName="horzFour" presStyleCnt="0"/>
      <dgm:spPr/>
    </dgm:pt>
  </dgm:ptLst>
  <dgm:cxnLst>
    <dgm:cxn modelId="{CC44440C-D8ED-4CA8-9DE6-B5A8B66F6498}" srcId="{E73B05F0-5EF5-468C-9FD1-93692D8ECF4D}" destId="{E5F6A714-AA04-4BC9-8A72-4CCC9236DDB3}" srcOrd="0" destOrd="0" parTransId="{62FE27CD-87CC-420F-9E68-616CEBF61990}" sibTransId="{61DEBF08-EF11-458C-8201-57646CA39371}"/>
    <dgm:cxn modelId="{1162190F-44F4-490C-B9C7-0CDFBAF8D1BF}" type="presOf" srcId="{829F26A6-F236-4ABC-B481-11C6F47435EA}" destId="{AB3FD0E0-5643-4755-97DF-527138FB37FE}" srcOrd="0" destOrd="0" presId="urn:microsoft.com/office/officeart/2005/8/layout/architecture"/>
    <dgm:cxn modelId="{36751A10-3617-4C3B-9525-EA8C1C01CD9E}" srcId="{693F5E9E-4AB6-47EE-8B17-81ACDC123F4A}" destId="{78B911E3-D2D1-4214-8A3A-D195A6B6C601}" srcOrd="0" destOrd="0" parTransId="{59C3D431-4CDF-416F-9414-9980AF561616}" sibTransId="{00A2AEFE-2578-4D62-B769-BFD5B4ACA714}"/>
    <dgm:cxn modelId="{13F36418-604A-4FAB-A582-890576775639}" type="presOf" srcId="{E73B05F0-5EF5-468C-9FD1-93692D8ECF4D}" destId="{41B70FF5-8CBC-44B9-AF5A-66CEA8E1501D}" srcOrd="0" destOrd="0" presId="urn:microsoft.com/office/officeart/2005/8/layout/architecture"/>
    <dgm:cxn modelId="{3E0F3923-CF4D-4DDD-A7A4-485719CF4699}" srcId="{10CC5BF0-284D-4437-8289-1F62C365B9A7}" destId="{E73B05F0-5EF5-468C-9FD1-93692D8ECF4D}" srcOrd="1" destOrd="0" parTransId="{D16A6FA1-29FA-4DB5-9D7A-D4DA9D034ACD}" sibTransId="{6F1F443F-3899-4737-99A6-32C6E5BDAB79}"/>
    <dgm:cxn modelId="{E6877B25-ECEB-4013-8459-D1665535685E}" srcId="{693F5E9E-4AB6-47EE-8B17-81ACDC123F4A}" destId="{829F26A6-F236-4ABC-B481-11C6F47435EA}" srcOrd="1" destOrd="0" parTransId="{C4CFBD0E-F22E-4DBB-98F7-92E28A10A2E8}" sibTransId="{8AC27D3F-320B-48C4-9783-E38F97A9B585}"/>
    <dgm:cxn modelId="{4973083E-D1B1-4A6E-87AB-E8F25ECECD28}" type="presOf" srcId="{71D55231-809D-4FE0-A09F-DFE91ED52069}" destId="{78A8EDF1-21D6-4969-9243-D23E16E70367}" srcOrd="0" destOrd="0" presId="urn:microsoft.com/office/officeart/2005/8/layout/architecture"/>
    <dgm:cxn modelId="{8D41795B-1479-43B7-95D6-4764495C6197}" type="presOf" srcId="{F03820C2-861B-47B4-98C0-498B1240B431}" destId="{231F0423-CD5F-4F03-8344-8B0F913E415C}" srcOrd="0" destOrd="0" presId="urn:microsoft.com/office/officeart/2005/8/layout/architecture"/>
    <dgm:cxn modelId="{7EFDCF5B-E6F9-4977-AAE4-3178F822668E}" type="presOf" srcId="{EA55F8DF-6D9E-4C8B-8811-D8D262485A62}" destId="{14AACFDD-DD59-4AAC-881E-0096C8A430B8}" srcOrd="0" destOrd="0" presId="urn:microsoft.com/office/officeart/2005/8/layout/architecture"/>
    <dgm:cxn modelId="{352CD541-2F02-48F4-9037-8C92401D3F8F}" srcId="{71D55231-809D-4FE0-A09F-DFE91ED52069}" destId="{693F5E9E-4AB6-47EE-8B17-81ACDC123F4A}" srcOrd="0" destOrd="0" parTransId="{4F1CD249-97FF-4908-86A3-50CC2AE253F7}" sibTransId="{799D02DC-DE37-4A28-B779-C76AD9B21A63}"/>
    <dgm:cxn modelId="{C05E5B4A-51CE-4C21-9754-7992934AA701}" type="presOf" srcId="{10CC5BF0-284D-4437-8289-1F62C365B9A7}" destId="{F882903E-0F6B-4301-918D-C6AC53D31BFD}" srcOrd="0" destOrd="0" presId="urn:microsoft.com/office/officeart/2005/8/layout/architecture"/>
    <dgm:cxn modelId="{F71CDB4B-B97D-423D-BC9F-48BDF2708A33}" srcId="{10CC5BF0-284D-4437-8289-1F62C365B9A7}" destId="{8F7E0BE6-54F6-4A12-8EFB-803B98668A46}" srcOrd="0" destOrd="0" parTransId="{A15905E4-B7EA-4B70-A16B-B4D9777E0B5B}" sibTransId="{E4256C53-91CC-4241-A909-1374D33D9A24}"/>
    <dgm:cxn modelId="{0EFC5273-7AAF-445B-B1E7-C307177E267B}" srcId="{8F7E0BE6-54F6-4A12-8EFB-803B98668A46}" destId="{F03820C2-861B-47B4-98C0-498B1240B431}" srcOrd="0" destOrd="0" parTransId="{A08E53B3-AA81-4ECB-BEE7-30555A42CAB8}" sibTransId="{E8BC9319-3F8B-4F18-922B-C73AB9C67DAF}"/>
    <dgm:cxn modelId="{B5AFA078-AF40-4871-B25D-747D55BF36B7}" srcId="{829F26A6-F236-4ABC-B481-11C6F47435EA}" destId="{D7A5517C-0724-4281-89D6-AE9948E577FB}" srcOrd="0" destOrd="0" parTransId="{B3FB3ECC-DC62-46E5-976F-FEF5E0EB504E}" sibTransId="{308E9883-4239-4D54-A6B9-0B8FD994C9D0}"/>
    <dgm:cxn modelId="{513BB484-76CA-4008-82E1-4CEF8D82FD6F}" type="presOf" srcId="{E017E381-06FF-4399-917B-02014FF5CD76}" destId="{EA2A2BDC-2E96-43E6-A17A-CDD49386C593}" srcOrd="0" destOrd="0" presId="urn:microsoft.com/office/officeart/2005/8/layout/architecture"/>
    <dgm:cxn modelId="{69BC9E9A-1A78-47F3-BF6B-235DD3708092}" srcId="{78B911E3-D2D1-4214-8A3A-D195A6B6C601}" destId="{E017E381-06FF-4399-917B-02014FF5CD76}" srcOrd="0" destOrd="0" parTransId="{0BF21806-BDF1-4AB5-A010-310616887F17}" sibTransId="{A4340112-D4B2-4F8C-8D71-8B767EB56B41}"/>
    <dgm:cxn modelId="{F9E89CB1-0A39-4A50-B15A-07293E7464D0}" type="presOf" srcId="{8F7E0BE6-54F6-4A12-8EFB-803B98668A46}" destId="{86510AC5-55FC-4E1C-BD6D-E2556AF614B7}" srcOrd="0" destOrd="0" presId="urn:microsoft.com/office/officeart/2005/8/layout/architecture"/>
    <dgm:cxn modelId="{6E91D6BD-13A9-47CE-98B9-F2A863817AB0}" type="presOf" srcId="{D7A5517C-0724-4281-89D6-AE9948E577FB}" destId="{08CFFF21-D4D3-47AC-9363-DD9781C3A9DF}" srcOrd="0" destOrd="0" presId="urn:microsoft.com/office/officeart/2005/8/layout/architecture"/>
    <dgm:cxn modelId="{37F33ECD-6196-4477-8742-AE3D0299438D}" type="presOf" srcId="{693F5E9E-4AB6-47EE-8B17-81ACDC123F4A}" destId="{6BE0ECD3-493D-474B-BD69-EC1C658D385F}" srcOrd="0" destOrd="0" presId="urn:microsoft.com/office/officeart/2005/8/layout/architecture"/>
    <dgm:cxn modelId="{53D72FDA-F612-4F64-B682-89AB7C6B4B1E}" type="presOf" srcId="{E5F6A714-AA04-4BC9-8A72-4CCC9236DDB3}" destId="{4AD60471-5CB2-471F-8EBD-80703BFFF1C1}" srcOrd="0" destOrd="0" presId="urn:microsoft.com/office/officeart/2005/8/layout/architecture"/>
    <dgm:cxn modelId="{28D171DA-3700-4BD4-8164-BBA81FC64943}" type="presOf" srcId="{78B911E3-D2D1-4214-8A3A-D195A6B6C601}" destId="{7F8C3DBD-6E4F-44D8-993B-04BA7A9BFE36}" srcOrd="0" destOrd="0" presId="urn:microsoft.com/office/officeart/2005/8/layout/architecture"/>
    <dgm:cxn modelId="{C25A78E5-A59A-46D9-83BE-4BF0CE6048E9}" srcId="{71D55231-809D-4FE0-A09F-DFE91ED52069}" destId="{10CC5BF0-284D-4437-8289-1F62C365B9A7}" srcOrd="1" destOrd="0" parTransId="{647C8587-C70A-4ED3-9A99-49F01CDCE414}" sibTransId="{2BF0FC0C-FE81-4F5D-AA78-280D34E2DB26}"/>
    <dgm:cxn modelId="{0FDEC1E8-1336-4761-9FF5-01D705780748}" srcId="{EA55F8DF-6D9E-4C8B-8811-D8D262485A62}" destId="{71D55231-809D-4FE0-A09F-DFE91ED52069}" srcOrd="0" destOrd="0" parTransId="{1EB9F599-CAF4-4806-B906-1740401FEBC9}" sibTransId="{4F3E09C7-531F-4B02-A75B-914084391B19}"/>
    <dgm:cxn modelId="{D5A79472-55F9-4C91-A421-274CBD84DCD0}" type="presParOf" srcId="{14AACFDD-DD59-4AAC-881E-0096C8A430B8}" destId="{D930F88B-800E-4724-B3DF-BD8357CCEA13}" srcOrd="0" destOrd="0" presId="urn:microsoft.com/office/officeart/2005/8/layout/architecture"/>
    <dgm:cxn modelId="{2D62E2C0-D86F-4BB2-9323-51382C5E0688}" type="presParOf" srcId="{D930F88B-800E-4724-B3DF-BD8357CCEA13}" destId="{78A8EDF1-21D6-4969-9243-D23E16E70367}" srcOrd="0" destOrd="0" presId="urn:microsoft.com/office/officeart/2005/8/layout/architecture"/>
    <dgm:cxn modelId="{D39FF8E8-CEE1-4627-A2DB-4D825689844E}" type="presParOf" srcId="{D930F88B-800E-4724-B3DF-BD8357CCEA13}" destId="{690AB044-3BF9-4F5A-9CF7-DC5AE2C991D3}" srcOrd="1" destOrd="0" presId="urn:microsoft.com/office/officeart/2005/8/layout/architecture"/>
    <dgm:cxn modelId="{8A3E2B16-F07D-43A4-B7AE-EBED6A1CEBF3}" type="presParOf" srcId="{D930F88B-800E-4724-B3DF-BD8357CCEA13}" destId="{9D30F2A6-7CBB-49DC-B883-64886ECCE591}" srcOrd="2" destOrd="0" presId="urn:microsoft.com/office/officeart/2005/8/layout/architecture"/>
    <dgm:cxn modelId="{4B0BBB8D-FDA2-4525-B6BE-88684928F332}" type="presParOf" srcId="{9D30F2A6-7CBB-49DC-B883-64886ECCE591}" destId="{2130012D-ABEA-4F01-B306-61866A7AE3B0}" srcOrd="0" destOrd="0" presId="urn:microsoft.com/office/officeart/2005/8/layout/architecture"/>
    <dgm:cxn modelId="{CDCF133D-F00A-4A44-ACFC-B55B6EAAFE7F}" type="presParOf" srcId="{2130012D-ABEA-4F01-B306-61866A7AE3B0}" destId="{6BE0ECD3-493D-474B-BD69-EC1C658D385F}" srcOrd="0" destOrd="0" presId="urn:microsoft.com/office/officeart/2005/8/layout/architecture"/>
    <dgm:cxn modelId="{4E0C2348-9925-40C0-8386-9CBC80F85309}" type="presParOf" srcId="{2130012D-ABEA-4F01-B306-61866A7AE3B0}" destId="{61A2E8C1-D4F5-4351-A1C2-40D37D0018CB}" srcOrd="1" destOrd="0" presId="urn:microsoft.com/office/officeart/2005/8/layout/architecture"/>
    <dgm:cxn modelId="{6A064A58-8922-42CA-B237-78079DAE2908}" type="presParOf" srcId="{2130012D-ABEA-4F01-B306-61866A7AE3B0}" destId="{916412D1-09BB-4F8A-BD78-506A95049B74}" srcOrd="2" destOrd="0" presId="urn:microsoft.com/office/officeart/2005/8/layout/architecture"/>
    <dgm:cxn modelId="{2C435234-C0CB-470D-9721-A69D36E821D8}" type="presParOf" srcId="{916412D1-09BB-4F8A-BD78-506A95049B74}" destId="{E070D448-02C5-4563-A7C6-682144AF11B5}" srcOrd="0" destOrd="0" presId="urn:microsoft.com/office/officeart/2005/8/layout/architecture"/>
    <dgm:cxn modelId="{F65BA9C7-659E-4FCC-859A-2683C8E88D73}" type="presParOf" srcId="{E070D448-02C5-4563-A7C6-682144AF11B5}" destId="{7F8C3DBD-6E4F-44D8-993B-04BA7A9BFE36}" srcOrd="0" destOrd="0" presId="urn:microsoft.com/office/officeart/2005/8/layout/architecture"/>
    <dgm:cxn modelId="{8FCE2D69-CD52-4953-8F42-A94B6194465B}" type="presParOf" srcId="{E070D448-02C5-4563-A7C6-682144AF11B5}" destId="{CA7CE9C3-46F2-49D6-BCC6-09A55CEC2CDB}" srcOrd="1" destOrd="0" presId="urn:microsoft.com/office/officeart/2005/8/layout/architecture"/>
    <dgm:cxn modelId="{FCF4252B-D0F9-4ECA-AA60-4577AF399131}" type="presParOf" srcId="{E070D448-02C5-4563-A7C6-682144AF11B5}" destId="{3FE48FEB-E3B1-4DDD-AA87-8ACAB289237C}" srcOrd="2" destOrd="0" presId="urn:microsoft.com/office/officeart/2005/8/layout/architecture"/>
    <dgm:cxn modelId="{8EC40954-67A2-4DDB-8B91-2A7634D1320B}" type="presParOf" srcId="{3FE48FEB-E3B1-4DDD-AA87-8ACAB289237C}" destId="{DD430A6A-9E31-43FC-91A5-EFFB6C1B3B53}" srcOrd="0" destOrd="0" presId="urn:microsoft.com/office/officeart/2005/8/layout/architecture"/>
    <dgm:cxn modelId="{D849073B-6E08-484B-BFD3-D5E0B7889C6B}" type="presParOf" srcId="{DD430A6A-9E31-43FC-91A5-EFFB6C1B3B53}" destId="{EA2A2BDC-2E96-43E6-A17A-CDD49386C593}" srcOrd="0" destOrd="0" presId="urn:microsoft.com/office/officeart/2005/8/layout/architecture"/>
    <dgm:cxn modelId="{C676329F-D1F9-48CA-A39C-E8E947AAF83E}" type="presParOf" srcId="{DD430A6A-9E31-43FC-91A5-EFFB6C1B3B53}" destId="{BFBC3A32-2BEA-4EDE-904D-00DACE37E0A8}" srcOrd="1" destOrd="0" presId="urn:microsoft.com/office/officeart/2005/8/layout/architecture"/>
    <dgm:cxn modelId="{A388D48A-DB1C-4257-94A1-99A2C7E0C626}" type="presParOf" srcId="{916412D1-09BB-4F8A-BD78-506A95049B74}" destId="{00D71428-B4C6-4D3A-A6B2-A3F8922BA4D1}" srcOrd="1" destOrd="0" presId="urn:microsoft.com/office/officeart/2005/8/layout/architecture"/>
    <dgm:cxn modelId="{3F3F30F9-06AE-41CA-9C6E-46950D936813}" type="presParOf" srcId="{916412D1-09BB-4F8A-BD78-506A95049B74}" destId="{DE6DA20F-B904-4464-A040-BB0718A45791}" srcOrd="2" destOrd="0" presId="urn:microsoft.com/office/officeart/2005/8/layout/architecture"/>
    <dgm:cxn modelId="{49836D7E-CE2B-4033-A2DD-4B0E1CCDE00A}" type="presParOf" srcId="{DE6DA20F-B904-4464-A040-BB0718A45791}" destId="{AB3FD0E0-5643-4755-97DF-527138FB37FE}" srcOrd="0" destOrd="0" presId="urn:microsoft.com/office/officeart/2005/8/layout/architecture"/>
    <dgm:cxn modelId="{A57DDDA6-9FD6-416C-9232-CAD55796C806}" type="presParOf" srcId="{DE6DA20F-B904-4464-A040-BB0718A45791}" destId="{DE2C4C76-EE47-4E23-AF73-76988E95189C}" srcOrd="1" destOrd="0" presId="urn:microsoft.com/office/officeart/2005/8/layout/architecture"/>
    <dgm:cxn modelId="{56E99192-E8FD-4388-85F5-DDE86ED153CD}" type="presParOf" srcId="{DE6DA20F-B904-4464-A040-BB0718A45791}" destId="{4B19ADAB-22AA-4E83-B18F-EB6FD43E2435}" srcOrd="2" destOrd="0" presId="urn:microsoft.com/office/officeart/2005/8/layout/architecture"/>
    <dgm:cxn modelId="{F90C9701-F56E-49EE-B6FE-AB8F51B2BD62}" type="presParOf" srcId="{4B19ADAB-22AA-4E83-B18F-EB6FD43E2435}" destId="{6211F930-213E-4D07-851F-8917CA231606}" srcOrd="0" destOrd="0" presId="urn:microsoft.com/office/officeart/2005/8/layout/architecture"/>
    <dgm:cxn modelId="{EAAE8E45-873C-4103-A331-AE9A4D97A949}" type="presParOf" srcId="{6211F930-213E-4D07-851F-8917CA231606}" destId="{08CFFF21-D4D3-47AC-9363-DD9781C3A9DF}" srcOrd="0" destOrd="0" presId="urn:microsoft.com/office/officeart/2005/8/layout/architecture"/>
    <dgm:cxn modelId="{089E74FC-39B7-4B19-B63F-D00DEAA89FD1}" type="presParOf" srcId="{6211F930-213E-4D07-851F-8917CA231606}" destId="{A3A13795-0CE6-4104-A102-A1E098B1A892}" srcOrd="1" destOrd="0" presId="urn:microsoft.com/office/officeart/2005/8/layout/architecture"/>
    <dgm:cxn modelId="{33B6244F-BBF2-4644-B15F-2713C9C520CF}" type="presParOf" srcId="{9D30F2A6-7CBB-49DC-B883-64886ECCE591}" destId="{E673F803-0853-4810-9CE0-8B4E2BD8190E}" srcOrd="1" destOrd="0" presId="urn:microsoft.com/office/officeart/2005/8/layout/architecture"/>
    <dgm:cxn modelId="{7A53BC56-5931-4196-A3CE-F338662BE1B4}" type="presParOf" srcId="{9D30F2A6-7CBB-49DC-B883-64886ECCE591}" destId="{5DD7E8B5-67F1-4DF7-88D5-A5DEBF759301}" srcOrd="2" destOrd="0" presId="urn:microsoft.com/office/officeart/2005/8/layout/architecture"/>
    <dgm:cxn modelId="{4AB5A008-ACB1-4284-B417-E4CC39E7E769}" type="presParOf" srcId="{5DD7E8B5-67F1-4DF7-88D5-A5DEBF759301}" destId="{F882903E-0F6B-4301-918D-C6AC53D31BFD}" srcOrd="0" destOrd="0" presId="urn:microsoft.com/office/officeart/2005/8/layout/architecture"/>
    <dgm:cxn modelId="{F49DBE9C-DE6B-4501-8A6D-DADE6F166AB5}" type="presParOf" srcId="{5DD7E8B5-67F1-4DF7-88D5-A5DEBF759301}" destId="{7E63DB89-2292-41AD-97D0-0FE0FC2915E1}" srcOrd="1" destOrd="0" presId="urn:microsoft.com/office/officeart/2005/8/layout/architecture"/>
    <dgm:cxn modelId="{F563F88F-C1AF-40E1-9D4E-E0FB20B31F52}" type="presParOf" srcId="{5DD7E8B5-67F1-4DF7-88D5-A5DEBF759301}" destId="{E563F61E-E445-408F-93D6-DF19848C909F}" srcOrd="2" destOrd="0" presId="urn:microsoft.com/office/officeart/2005/8/layout/architecture"/>
    <dgm:cxn modelId="{A9272B33-5321-4038-A957-5DAAA47385CC}" type="presParOf" srcId="{E563F61E-E445-408F-93D6-DF19848C909F}" destId="{A2F6C6CF-BF8F-4843-AF0C-045A941D2C7D}" srcOrd="0" destOrd="0" presId="urn:microsoft.com/office/officeart/2005/8/layout/architecture"/>
    <dgm:cxn modelId="{02B9BC43-1539-4E52-8C3C-61BD8681194D}" type="presParOf" srcId="{A2F6C6CF-BF8F-4843-AF0C-045A941D2C7D}" destId="{86510AC5-55FC-4E1C-BD6D-E2556AF614B7}" srcOrd="0" destOrd="0" presId="urn:microsoft.com/office/officeart/2005/8/layout/architecture"/>
    <dgm:cxn modelId="{9E9F7647-BE30-4C35-A1FA-E83E7698932C}" type="presParOf" srcId="{A2F6C6CF-BF8F-4843-AF0C-045A941D2C7D}" destId="{79104890-03D5-43D7-9F16-D3B87C285B4B}" srcOrd="1" destOrd="0" presId="urn:microsoft.com/office/officeart/2005/8/layout/architecture"/>
    <dgm:cxn modelId="{A56C5EBB-6115-42A5-9EF6-F63CBE48288C}" type="presParOf" srcId="{A2F6C6CF-BF8F-4843-AF0C-045A941D2C7D}" destId="{D6ECF5E4-D167-4199-AC2B-A7A77EA7B50E}" srcOrd="2" destOrd="0" presId="urn:microsoft.com/office/officeart/2005/8/layout/architecture"/>
    <dgm:cxn modelId="{44E200D1-0DF3-47A8-AA00-FC993070BB7E}" type="presParOf" srcId="{D6ECF5E4-D167-4199-AC2B-A7A77EA7B50E}" destId="{C4404121-E1C1-42D5-8EAC-48EA61FF39FD}" srcOrd="0" destOrd="0" presId="urn:microsoft.com/office/officeart/2005/8/layout/architecture"/>
    <dgm:cxn modelId="{27A0885B-8C43-450C-9075-DE7528151FCB}" type="presParOf" srcId="{C4404121-E1C1-42D5-8EAC-48EA61FF39FD}" destId="{231F0423-CD5F-4F03-8344-8B0F913E415C}" srcOrd="0" destOrd="0" presId="urn:microsoft.com/office/officeart/2005/8/layout/architecture"/>
    <dgm:cxn modelId="{61BBAF44-4ABB-4C96-9530-D0A5C15F6CFA}" type="presParOf" srcId="{C4404121-E1C1-42D5-8EAC-48EA61FF39FD}" destId="{C06A9F30-60C5-45D8-BB2B-0BF203F8F4F8}" srcOrd="1" destOrd="0" presId="urn:microsoft.com/office/officeart/2005/8/layout/architecture"/>
    <dgm:cxn modelId="{AC5D25A1-3946-4F22-8299-3616DE260939}" type="presParOf" srcId="{E563F61E-E445-408F-93D6-DF19848C909F}" destId="{1A1A4419-F232-4407-8369-B1F236DA54DC}" srcOrd="1" destOrd="0" presId="urn:microsoft.com/office/officeart/2005/8/layout/architecture"/>
    <dgm:cxn modelId="{7EBE9FDB-C439-4B6B-8F58-5239CD0DEA55}" type="presParOf" srcId="{E563F61E-E445-408F-93D6-DF19848C909F}" destId="{44692EB1-DC5D-45FE-B6C5-7B03B1CFB722}" srcOrd="2" destOrd="0" presId="urn:microsoft.com/office/officeart/2005/8/layout/architecture"/>
    <dgm:cxn modelId="{80796D07-5535-45CE-8536-7CF89790DED3}" type="presParOf" srcId="{44692EB1-DC5D-45FE-B6C5-7B03B1CFB722}" destId="{41B70FF5-8CBC-44B9-AF5A-66CEA8E1501D}" srcOrd="0" destOrd="0" presId="urn:microsoft.com/office/officeart/2005/8/layout/architecture"/>
    <dgm:cxn modelId="{6B1FE9DE-ACBB-4CA3-9618-9A571B1DF53D}" type="presParOf" srcId="{44692EB1-DC5D-45FE-B6C5-7B03B1CFB722}" destId="{946EFBD6-F505-47FB-AD48-7ABAF54AA103}" srcOrd="1" destOrd="0" presId="urn:microsoft.com/office/officeart/2005/8/layout/architecture"/>
    <dgm:cxn modelId="{83515FC9-315D-4BC1-B7EF-843D994077C5}" type="presParOf" srcId="{44692EB1-DC5D-45FE-B6C5-7B03B1CFB722}" destId="{79E26258-6D8A-4865-9828-793D8E157AA7}" srcOrd="2" destOrd="0" presId="urn:microsoft.com/office/officeart/2005/8/layout/architecture"/>
    <dgm:cxn modelId="{B350AFF0-0DF7-409A-98B5-9DEED69C4D35}" type="presParOf" srcId="{79E26258-6D8A-4865-9828-793D8E157AA7}" destId="{8E7324DF-2F12-48B0-9C44-D2F161F46578}" srcOrd="0" destOrd="0" presId="urn:microsoft.com/office/officeart/2005/8/layout/architecture"/>
    <dgm:cxn modelId="{6E805C36-12F8-45A1-9C41-7F1D2E7B9891}" type="presParOf" srcId="{8E7324DF-2F12-48B0-9C44-D2F161F46578}" destId="{4AD60471-5CB2-471F-8EBD-80703BFFF1C1}" srcOrd="0" destOrd="0" presId="urn:microsoft.com/office/officeart/2005/8/layout/architecture"/>
    <dgm:cxn modelId="{8C54ECA3-B3D9-421A-8A52-3A726871992F}" type="presParOf" srcId="{8E7324DF-2F12-48B0-9C44-D2F161F46578}" destId="{1FE79B1B-B6DA-447E-B08D-AF4430621815}" srcOrd="1" destOrd="0" presId="urn:microsoft.com/office/officeart/2005/8/layout/architectur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8EDF1-21D6-4969-9243-D23E16E70367}">
      <dsp:nvSpPr>
        <dsp:cNvPr id="0" name=""/>
        <dsp:cNvSpPr/>
      </dsp:nvSpPr>
      <dsp:spPr>
        <a:xfrm>
          <a:off x="3994" y="3350963"/>
          <a:ext cx="5406205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L3 Cache (Unified)</a:t>
          </a:r>
        </a:p>
      </dsp:txBody>
      <dsp:txXfrm>
        <a:off x="34586" y="3381555"/>
        <a:ext cx="5345021" cy="983320"/>
      </dsp:txXfrm>
    </dsp:sp>
    <dsp:sp modelId="{6BE0ECD3-493D-474B-BD69-EC1C658D385F}">
      <dsp:nvSpPr>
        <dsp:cNvPr id="0" name=""/>
        <dsp:cNvSpPr/>
      </dsp:nvSpPr>
      <dsp:spPr>
        <a:xfrm>
          <a:off x="1997" y="2234489"/>
          <a:ext cx="2648625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L2 Cache (Unified)</a:t>
          </a:r>
        </a:p>
      </dsp:txBody>
      <dsp:txXfrm>
        <a:off x="32589" y="2265081"/>
        <a:ext cx="2587441" cy="983320"/>
      </dsp:txXfrm>
    </dsp:sp>
    <dsp:sp modelId="{7F8C3DBD-6E4F-44D8-993B-04BA7A9BFE36}">
      <dsp:nvSpPr>
        <dsp:cNvPr id="0" name=""/>
        <dsp:cNvSpPr/>
      </dsp:nvSpPr>
      <dsp:spPr>
        <a:xfrm>
          <a:off x="1997" y="1118014"/>
          <a:ext cx="1297074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L1 Cache (Instruction)</a:t>
          </a:r>
        </a:p>
      </dsp:txBody>
      <dsp:txXfrm>
        <a:off x="32589" y="1148606"/>
        <a:ext cx="1235890" cy="983320"/>
      </dsp:txXfrm>
    </dsp:sp>
    <dsp:sp modelId="{EA2A2BDC-2E96-43E6-A17A-CDD49386C593}">
      <dsp:nvSpPr>
        <dsp:cNvPr id="0" name=""/>
        <dsp:cNvSpPr/>
      </dsp:nvSpPr>
      <dsp:spPr>
        <a:xfrm>
          <a:off x="1997" y="1540"/>
          <a:ext cx="1297074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Control Unit</a:t>
          </a:r>
        </a:p>
      </dsp:txBody>
      <dsp:txXfrm>
        <a:off x="32589" y="32132"/>
        <a:ext cx="1235890" cy="983320"/>
      </dsp:txXfrm>
    </dsp:sp>
    <dsp:sp modelId="{AB3FD0E0-5643-4755-97DF-527138FB37FE}">
      <dsp:nvSpPr>
        <dsp:cNvPr id="0" name=""/>
        <dsp:cNvSpPr/>
      </dsp:nvSpPr>
      <dsp:spPr>
        <a:xfrm>
          <a:off x="1353548" y="1118014"/>
          <a:ext cx="1297074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L1 Cache (Data)</a:t>
          </a:r>
        </a:p>
      </dsp:txBody>
      <dsp:txXfrm>
        <a:off x="1384140" y="1148606"/>
        <a:ext cx="1235890" cy="983320"/>
      </dsp:txXfrm>
    </dsp:sp>
    <dsp:sp modelId="{08CFFF21-D4D3-47AC-9363-DD9781C3A9DF}">
      <dsp:nvSpPr>
        <dsp:cNvPr id="0" name=""/>
        <dsp:cNvSpPr/>
      </dsp:nvSpPr>
      <dsp:spPr>
        <a:xfrm>
          <a:off x="1353548" y="1540"/>
          <a:ext cx="1297074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Arithmetic and Logic Unit</a:t>
          </a:r>
        </a:p>
      </dsp:txBody>
      <dsp:txXfrm>
        <a:off x="1384140" y="32132"/>
        <a:ext cx="1235890" cy="983320"/>
      </dsp:txXfrm>
    </dsp:sp>
    <dsp:sp modelId="{F882903E-0F6B-4301-918D-C6AC53D31BFD}">
      <dsp:nvSpPr>
        <dsp:cNvPr id="0" name=""/>
        <dsp:cNvSpPr/>
      </dsp:nvSpPr>
      <dsp:spPr>
        <a:xfrm>
          <a:off x="2759577" y="2234489"/>
          <a:ext cx="2648625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L2 Cache (Unified)</a:t>
          </a:r>
        </a:p>
      </dsp:txBody>
      <dsp:txXfrm>
        <a:off x="2790169" y="2265081"/>
        <a:ext cx="2587441" cy="983320"/>
      </dsp:txXfrm>
    </dsp:sp>
    <dsp:sp modelId="{86510AC5-55FC-4E1C-BD6D-E2556AF614B7}">
      <dsp:nvSpPr>
        <dsp:cNvPr id="0" name=""/>
        <dsp:cNvSpPr/>
      </dsp:nvSpPr>
      <dsp:spPr>
        <a:xfrm>
          <a:off x="2759577" y="1118014"/>
          <a:ext cx="1297074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L1 Cache (Instruction)</a:t>
          </a:r>
        </a:p>
      </dsp:txBody>
      <dsp:txXfrm>
        <a:off x="2790169" y="1148606"/>
        <a:ext cx="1235890" cy="983320"/>
      </dsp:txXfrm>
    </dsp:sp>
    <dsp:sp modelId="{231F0423-CD5F-4F03-8344-8B0F913E415C}">
      <dsp:nvSpPr>
        <dsp:cNvPr id="0" name=""/>
        <dsp:cNvSpPr/>
      </dsp:nvSpPr>
      <dsp:spPr>
        <a:xfrm>
          <a:off x="2759577" y="1540"/>
          <a:ext cx="1297074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Control Unit</a:t>
          </a:r>
        </a:p>
      </dsp:txBody>
      <dsp:txXfrm>
        <a:off x="2790169" y="32132"/>
        <a:ext cx="1235890" cy="983320"/>
      </dsp:txXfrm>
    </dsp:sp>
    <dsp:sp modelId="{41B70FF5-8CBC-44B9-AF5A-66CEA8E1501D}">
      <dsp:nvSpPr>
        <dsp:cNvPr id="0" name=""/>
        <dsp:cNvSpPr/>
      </dsp:nvSpPr>
      <dsp:spPr>
        <a:xfrm>
          <a:off x="4111128" y="1118014"/>
          <a:ext cx="1297074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L1 Cache (Data)</a:t>
          </a:r>
        </a:p>
      </dsp:txBody>
      <dsp:txXfrm>
        <a:off x="4141720" y="1148606"/>
        <a:ext cx="1235890" cy="983320"/>
      </dsp:txXfrm>
    </dsp:sp>
    <dsp:sp modelId="{4AD60471-5CB2-471F-8EBD-80703BFFF1C1}">
      <dsp:nvSpPr>
        <dsp:cNvPr id="0" name=""/>
        <dsp:cNvSpPr/>
      </dsp:nvSpPr>
      <dsp:spPr>
        <a:xfrm>
          <a:off x="4111128" y="1540"/>
          <a:ext cx="1297074" cy="10445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Arithmetic and Logic Unit</a:t>
          </a:r>
          <a:endParaRPr lang="en-US" sz="1700" kern="1200"/>
        </a:p>
      </dsp:txBody>
      <dsp:txXfrm>
        <a:off x="4141720" y="32132"/>
        <a:ext cx="1235890" cy="983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">
  <dgm:title val="Architecture Layout"/>
  <dgm:desc val="Use to show hierarchical relationships that build from the bottom up. This layout works well for showing architectural components or objects that build on other object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875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</a:t>
            </a:r>
            <a:r>
              <a:rPr lang="en-US"/>
              <a:t>– Friday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73E0B-F4C6-4B1A-9E09-C63BE9318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Design Patterns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B8BB9F-0323-43C2-A922-A7ECFDF4C1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843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3EF5C-CEBD-4339-B57D-1D989BA08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design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20D1B-7DA4-48F4-8F83-90F990212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Concurrency is required for many systems to work and has many goals</a:t>
            </a:r>
          </a:p>
          <a:p>
            <a:r>
              <a:rPr lang="en-US" dirty="0"/>
              <a:t>Parallel processing, however, is usually focused on getting work done faster</a:t>
            </a:r>
          </a:p>
          <a:p>
            <a:r>
              <a:rPr lang="en-US" dirty="0"/>
              <a:t>To do this, parallel design patterns often work at two levels:</a:t>
            </a:r>
          </a:p>
          <a:p>
            <a:pPr lvl="1"/>
            <a:r>
              <a:rPr lang="en-US" b="1" dirty="0"/>
              <a:t>Algorithmic strategy patterns</a:t>
            </a:r>
            <a:r>
              <a:rPr lang="en-US" dirty="0"/>
              <a:t> that break down a problem in a way that can be computed by multiple processors</a:t>
            </a:r>
          </a:p>
          <a:p>
            <a:pPr lvl="1"/>
            <a:r>
              <a:rPr lang="en-US" b="1" dirty="0"/>
              <a:t>Implementation strategy patterns</a:t>
            </a:r>
            <a:r>
              <a:rPr lang="en-US" dirty="0"/>
              <a:t> for coding up parallel execution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103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4210D-1C87-405C-BA8B-A1756DF63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parallelism and data parallelism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43D8F2-6451-46C4-9E55-D9506C96F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There are two fundamental kinds of parallelism that are possible</a:t>
            </a:r>
          </a:p>
          <a:p>
            <a:r>
              <a:rPr lang="en-US" b="1" dirty="0"/>
              <a:t>Task parallelism</a:t>
            </a:r>
          </a:p>
          <a:p>
            <a:pPr lvl="1"/>
            <a:r>
              <a:rPr lang="en-US" dirty="0"/>
              <a:t>Breaking up a problem into subtasks that can be run in parallel</a:t>
            </a:r>
          </a:p>
          <a:p>
            <a:pPr lvl="1"/>
            <a:r>
              <a:rPr lang="en-US" dirty="0"/>
              <a:t>Example: Alice cooks dinner, Bob cleans the house, and Catherine gets vengeance on their enemies</a:t>
            </a:r>
          </a:p>
          <a:p>
            <a:r>
              <a:rPr lang="en-US" b="1" dirty="0"/>
              <a:t>Data parallelism</a:t>
            </a:r>
          </a:p>
          <a:p>
            <a:pPr lvl="1"/>
            <a:r>
              <a:rPr lang="en-US" dirty="0"/>
              <a:t>Doing the same tasks in parallel but on different data</a:t>
            </a:r>
          </a:p>
          <a:p>
            <a:pPr lvl="1"/>
            <a:r>
              <a:rPr lang="en-US" dirty="0"/>
              <a:t>Alice, Bob, and Catherine each chop up 1/3 of the total amount of carrots for a soup</a:t>
            </a:r>
          </a:p>
        </p:txBody>
      </p:sp>
    </p:spTree>
    <p:extLst>
      <p:ext uri="{BB962C8B-B14F-4D97-AF65-F5344CB8AC3E}">
        <p14:creationId xmlns:p14="http://schemas.microsoft.com/office/powerpoint/2010/main" val="292359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6D219-6F13-4503-A242-ACF851B53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Embarrassingly parallel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3FD3B3-ECD3-4C3D-A29E-7B22D52623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33020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easiest kind of problems to parallelize are called </a:t>
            </a:r>
            <a:r>
              <a:rPr lang="en-US" b="1" dirty="0"/>
              <a:t>embarrassingly parallel</a:t>
            </a:r>
          </a:p>
          <a:p>
            <a:pPr lvl="1"/>
            <a:r>
              <a:rPr lang="en-US" dirty="0"/>
              <a:t>Maybe there are many unrelated tasks that all need to get done</a:t>
            </a:r>
          </a:p>
          <a:p>
            <a:pPr lvl="1"/>
            <a:r>
              <a:rPr lang="en-US" dirty="0"/>
              <a:t>Maybe there's lots of data to process, and no coordination is necessary to process it</a:t>
            </a:r>
          </a:p>
          <a:p>
            <a:r>
              <a:rPr lang="en-US" dirty="0"/>
              <a:t>The following code shows an embarrassingly parallel problem, since initializing the array could easily be divided up among many tasks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27CD7AB-2F04-443D-A92C-5CBAAE39FF3D}"/>
              </a:ext>
            </a:extLst>
          </p:cNvPr>
          <p:cNvSpPr txBox="1">
            <a:spLocks/>
          </p:cNvSpPr>
          <p:nvPr/>
        </p:nvSpPr>
        <p:spPr>
          <a:xfrm>
            <a:off x="495300" y="4953000"/>
            <a:ext cx="11201400" cy="1371599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nn-NO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nn-NO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nn-NO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nn-NO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i = 0; i &lt; 100000000; ++i)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nn-NO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array[i] = i * i;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2494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7034-AEEC-4BEE-9CC7-1F39C3B46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Divide-and-conquer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BD25A-7AF2-4440-84C8-467A32711F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Algorithms themselves can suggest approaches for parallelism</a:t>
            </a:r>
          </a:p>
          <a:p>
            <a:r>
              <a:rPr lang="en-US" dirty="0"/>
              <a:t>Divide-and-conquer algorithms divide problems into parts, find answers for the sub-problems, and then combine those answers into an overall solution</a:t>
            </a:r>
          </a:p>
          <a:p>
            <a:pPr lvl="1"/>
            <a:r>
              <a:rPr lang="en-US" dirty="0"/>
              <a:t>Quicksort partitions into two subarrays and then recursively sorts</a:t>
            </a:r>
          </a:p>
          <a:p>
            <a:pPr lvl="1"/>
            <a:r>
              <a:rPr lang="en-US" dirty="0"/>
              <a:t>Merge sort also divides and recursively sorts</a:t>
            </a:r>
          </a:p>
          <a:p>
            <a:r>
              <a:rPr lang="en-US" dirty="0"/>
              <a:t>As discussed in COMP 4500, many important algorithms have a divide-and-conquer shape, and it's often possible to let each divided task be handled by a separate thread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3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idea of a pipeline is to divide a task into independent steps, each of which can be performed by dedicated hardware or software</a:t>
            </a:r>
          </a:p>
          <a:p>
            <a:r>
              <a:rPr lang="en-US" dirty="0"/>
              <a:t>Example RISC pipeline: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Instruction fetch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Decode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Execute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Memory Access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err="1"/>
              <a:t>Writeback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Consider a TV show with the following tasks: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Write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Rewrite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Film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Edit</a:t>
            </a:r>
          </a:p>
          <a:p>
            <a:r>
              <a:rPr lang="en-US" dirty="0"/>
              <a:t>Assume each task takes 1 week</a:t>
            </a:r>
          </a:p>
          <a:p>
            <a:r>
              <a:rPr lang="en-US" dirty="0"/>
              <a:t>How much total time does it take to produce a 13 episode season with no pipelining?</a:t>
            </a:r>
          </a:p>
          <a:p>
            <a:r>
              <a:rPr lang="en-US" dirty="0"/>
              <a:t>How much time does it take if we can pipeline stages with fully independent teams for each stage?</a:t>
            </a:r>
          </a:p>
          <a:p>
            <a:r>
              <a:rPr lang="en-US" dirty="0"/>
              <a:t>Note that a pipeline's speed is limited by its slowest stage, the </a:t>
            </a:r>
            <a:r>
              <a:rPr lang="en-US" b="1" dirty="0"/>
              <a:t>bottleneck</a:t>
            </a:r>
          </a:p>
          <a:p>
            <a:r>
              <a:rPr lang="en-US" dirty="0"/>
              <a:t>Each stage of a pipeline can be executed by a separate thread</a:t>
            </a:r>
          </a:p>
          <a:p>
            <a:r>
              <a:rPr lang="en-US" dirty="0"/>
              <a:t>If you have an </a:t>
            </a:r>
            <a:r>
              <a:rPr lang="en-US" b="1" i="1" dirty="0"/>
              <a:t>n</a:t>
            </a:r>
            <a:r>
              <a:rPr lang="en-US" dirty="0"/>
              <a:t> stage pipeline, what's the maximum speedup you can get?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47995-0810-4D5C-B8D6-32A31D6C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strategy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4873BA-E4F5-4CD5-98E1-37BBB2094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deciding on the algorithmic strategy pattern, it's necessary to turn it into code</a:t>
            </a:r>
          </a:p>
          <a:p>
            <a:r>
              <a:rPr lang="en-US" dirty="0"/>
              <a:t>Several implementation strategy patterns are common:</a:t>
            </a:r>
          </a:p>
          <a:p>
            <a:pPr lvl="1"/>
            <a:r>
              <a:rPr lang="en-US" dirty="0"/>
              <a:t>Fork/join</a:t>
            </a:r>
          </a:p>
          <a:p>
            <a:pPr lvl="1"/>
            <a:r>
              <a:rPr lang="en-US" dirty="0"/>
              <a:t>Map/reduce</a:t>
            </a:r>
          </a:p>
          <a:p>
            <a:pPr lvl="1"/>
            <a:r>
              <a:rPr lang="en-US" dirty="0"/>
              <a:t>Manager/worker</a:t>
            </a:r>
          </a:p>
        </p:txBody>
      </p:sp>
    </p:spTree>
    <p:extLst>
      <p:ext uri="{BB962C8B-B14F-4D97-AF65-F5344CB8AC3E}">
        <p14:creationId xmlns:p14="http://schemas.microsoft.com/office/powerpoint/2010/main" val="99643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llustration of sequential tasks (above) and the corresponding fork/join parallel implementation (below). Image source: Wikipedia (recreated)">
            <a:extLst>
              <a:ext uri="{FF2B5EF4-FFF2-40B4-BE49-F238E27FC236}">
                <a16:creationId xmlns:a16="http://schemas.microsoft.com/office/drawing/2014/main" id="{A35CE6AD-4ED7-4C34-844B-B55BA20379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3657600"/>
            <a:ext cx="7239000" cy="2871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751C73-4C22-4D1A-98A7-87B0A79D9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Fork/join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463EF-E362-4B01-8F87-15F8215D9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872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</a:t>
            </a:r>
            <a:r>
              <a:rPr lang="en-US" b="1" dirty="0"/>
              <a:t>fork/join</a:t>
            </a:r>
            <a:r>
              <a:rPr lang="en-US" dirty="0"/>
              <a:t> pattern uses a main thread that spawns additional threads when there are parallel tasks to be done</a:t>
            </a:r>
          </a:p>
          <a:p>
            <a:r>
              <a:rPr lang="en-US" dirty="0"/>
              <a:t>After those tasks complete, the main thread joins the spawned threads</a:t>
            </a:r>
          </a:p>
          <a:p>
            <a:r>
              <a:rPr lang="en-US" dirty="0"/>
              <a:t>A fork/join pattern could be used for either task parallelization or data parallelization</a:t>
            </a:r>
          </a:p>
        </p:txBody>
      </p:sp>
    </p:spTree>
    <p:extLst>
      <p:ext uri="{BB962C8B-B14F-4D97-AF65-F5344CB8AC3E}">
        <p14:creationId xmlns:p14="http://schemas.microsoft.com/office/powerpoint/2010/main" val="309800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54B28-43FD-416B-ABBE-CE20900BD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Fork/join in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AD8E1-371C-4AF7-B711-C538C0B5D3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0922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following code shows the fork part of a fork/join pattern where a thread is created to do some of the work of initializing a large array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OpenMP library contains macros to divide a loop between threads automatically, turning the following code into the previous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29C8976-4B3F-4F84-8683-8A5AD3216B60}"/>
              </a:ext>
            </a:extLst>
          </p:cNvPr>
          <p:cNvSpPr txBox="1">
            <a:spLocks/>
          </p:cNvSpPr>
          <p:nvPr/>
        </p:nvSpPr>
        <p:spPr>
          <a:xfrm>
            <a:off x="495300" y="2667000"/>
            <a:ext cx="11201400" cy="16764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10; ++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 10 threads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].array = array;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].start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10000000;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(&amp;threads[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], NULL, multiply, &amp;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E44E4D2-DC64-453A-9875-EE0881E863B4}"/>
              </a:ext>
            </a:extLst>
          </p:cNvPr>
          <p:cNvSpPr txBox="1">
            <a:spLocks/>
          </p:cNvSpPr>
          <p:nvPr/>
        </p:nvSpPr>
        <p:spPr>
          <a:xfrm>
            <a:off x="457200" y="5257800"/>
            <a:ext cx="11201400" cy="1143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lnSpcReduction="1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#pragma 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omp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parallel for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100000000; ++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array[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5661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Readers-writers problem</a:t>
            </a:r>
          </a:p>
          <a:p>
            <a:r>
              <a:rPr lang="en-US" dirty="0"/>
              <a:t>Search-insert-delete problem</a:t>
            </a:r>
          </a:p>
          <a:p>
            <a:r>
              <a:rPr lang="en-US" dirty="0"/>
              <a:t>Dining philosophers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35304-3445-426E-A91F-97797167B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Map/reduce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B5EB86-9C61-4110-B586-57D33CCC81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70104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Map/reduce</a:t>
            </a:r>
            <a:r>
              <a:rPr lang="en-US" dirty="0"/>
              <a:t> is similar to fork/join</a:t>
            </a:r>
          </a:p>
          <a:p>
            <a:r>
              <a:rPr lang="en-US" dirty="0"/>
              <a:t>The biggest difference is a philosophical one about how the work is described</a:t>
            </a:r>
          </a:p>
          <a:p>
            <a:r>
              <a:rPr lang="en-US" dirty="0"/>
              <a:t>Map/reduce has two stages:</a:t>
            </a:r>
          </a:p>
          <a:p>
            <a:pPr lvl="1"/>
            <a:r>
              <a:rPr lang="en-US" dirty="0"/>
              <a:t>Map applies a function to each piece of input data</a:t>
            </a:r>
          </a:p>
          <a:p>
            <a:pPr lvl="1"/>
            <a:r>
              <a:rPr lang="en-US" dirty="0"/>
              <a:t>Reduce combines the results to get a final answer</a:t>
            </a:r>
          </a:p>
          <a:p>
            <a:r>
              <a:rPr lang="en-US" dirty="0"/>
              <a:t>Map/reduce is commonly used on clusters and distributed systems</a:t>
            </a:r>
          </a:p>
          <a:p>
            <a:pPr lvl="1"/>
            <a:r>
              <a:rPr lang="en-US" dirty="0"/>
              <a:t>The open source Apache Hadoop is a popular tool for map/reduce computing</a:t>
            </a:r>
          </a:p>
        </p:txBody>
      </p:sp>
      <p:pic>
        <p:nvPicPr>
          <p:cNvPr id="7170" name="Picture 2" descr="Map/reduce shares a common structure as fork/join">
            <a:extLst>
              <a:ext uri="{FF2B5EF4-FFF2-40B4-BE49-F238E27FC236}">
                <a16:creationId xmlns:a16="http://schemas.microsoft.com/office/drawing/2014/main" id="{EFB6EA7C-65F7-4C1F-AEC8-EA76F85FD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791" y="1905000"/>
            <a:ext cx="4350809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973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49C61-031F-410D-ACAA-4CC64801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Manager/worker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2F4C0-CEC5-42C6-8C4E-8FF0E4BC2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6538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manager/worker thread pattern is commonly used with task parallelism</a:t>
            </a:r>
          </a:p>
          <a:p>
            <a:r>
              <a:rPr lang="en-US" dirty="0"/>
              <a:t>Independent tasks are given to work threads that communicate with a central management thread</a:t>
            </a:r>
          </a:p>
          <a:p>
            <a:pPr lvl="1"/>
            <a:r>
              <a:rPr lang="en-US" dirty="0"/>
              <a:t>Event handling, for example, can be viewed as manager/worker</a:t>
            </a:r>
          </a:p>
          <a:p>
            <a:pPr lvl="1"/>
            <a:r>
              <a:rPr lang="en-US" dirty="0"/>
              <a:t>Workers can also wait for a data value to change from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/>
              <a:t>, as in the code below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9CFC95B-A097-416E-9FBA-5D2BDF4C04A9}"/>
              </a:ext>
            </a:extLst>
          </p:cNvPr>
          <p:cNvSpPr txBox="1">
            <a:spLocks/>
          </p:cNvSpPr>
          <p:nvPr/>
        </p:nvSpPr>
        <p:spPr>
          <a:xfrm>
            <a:off x="495300" y="3429000"/>
            <a:ext cx="11201400" cy="31242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85000" lnSpcReduction="200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worker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_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*) _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-&gt;lock);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-&gt;data == NULL)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Wait for data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pthread_cond_wait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data_received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-&gt;lock);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(!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-&gt;running)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(NULL);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Process data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39637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94822-E7F2-4D24-A278-0E58B03B0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execution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3EECC-8059-4DA0-B030-76D7F86E3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There are additional decisions to be made beyond the algorithmic strategy pattern and the implementation strategy pattern</a:t>
            </a:r>
          </a:p>
          <a:p>
            <a:r>
              <a:rPr lang="en-US" dirty="0"/>
              <a:t>How threads are mapped onto hardware is another issue</a:t>
            </a:r>
          </a:p>
          <a:p>
            <a:r>
              <a:rPr lang="en-US" dirty="0"/>
              <a:t>Rather than worrying about creating too many threads initially or dynamically creating threads, one approach is a </a:t>
            </a:r>
            <a:r>
              <a:rPr lang="en-US" b="1" dirty="0"/>
              <a:t>thread pool</a:t>
            </a:r>
          </a:p>
          <a:p>
            <a:pPr lvl="1"/>
            <a:r>
              <a:rPr lang="en-US" dirty="0"/>
              <a:t>A thread pool is a fixed number of threads with a queue of tasks</a:t>
            </a:r>
          </a:p>
          <a:p>
            <a:pPr lvl="1"/>
            <a:r>
              <a:rPr lang="en-US" dirty="0"/>
              <a:t>When a thread finishes its work, it can dequeue a new task</a:t>
            </a:r>
          </a:p>
        </p:txBody>
      </p:sp>
      <p:pic>
        <p:nvPicPr>
          <p:cNvPr id="8194" name="Picture 2" descr="A thread pool retrieves tasks from the associated queue and returns completed results">
            <a:extLst>
              <a:ext uri="{FF2B5EF4-FFF2-40B4-BE49-F238E27FC236}">
                <a16:creationId xmlns:a16="http://schemas.microsoft.com/office/drawing/2014/main" id="{F952CF6E-C83E-4835-AE77-57C02C20A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467538"/>
            <a:ext cx="6096000" cy="223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798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A2BB3-F84C-4EE2-90B4-43F72ED66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pools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B2244-4039-40B1-BF8F-4EF749195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Thread pool advantages:</a:t>
            </a:r>
          </a:p>
          <a:p>
            <a:pPr lvl="1"/>
            <a:r>
              <a:rPr lang="en-US" dirty="0"/>
              <a:t>The cost of creating threads is only paid once</a:t>
            </a:r>
          </a:p>
          <a:p>
            <a:pPr lvl="1"/>
            <a:r>
              <a:rPr lang="en-US" dirty="0"/>
              <a:t>Resource consumption is more predictable because there won't suddenly be a lot more threads</a:t>
            </a:r>
          </a:p>
          <a:p>
            <a:pPr lvl="1"/>
            <a:r>
              <a:rPr lang="en-US" dirty="0"/>
              <a:t>Each thread self-manages the load by getting more work when it finishes</a:t>
            </a:r>
          </a:p>
          <a:p>
            <a:r>
              <a:rPr lang="en-US" dirty="0"/>
              <a:t>Thread pool disadvantages:</a:t>
            </a:r>
          </a:p>
          <a:p>
            <a:pPr lvl="1"/>
            <a:r>
              <a:rPr lang="en-US" dirty="0"/>
              <a:t>Cache performance can be poor because there's no coordination between which thread is doing what</a:t>
            </a:r>
          </a:p>
          <a:p>
            <a:pPr lvl="1"/>
            <a:r>
              <a:rPr lang="en-US" dirty="0"/>
              <a:t>Crashes and errors can be hard to recover from since we won't know which thread was doing the thing that failed</a:t>
            </a:r>
          </a:p>
          <a:p>
            <a:pPr lvl="1"/>
            <a:r>
              <a:rPr lang="en-US" dirty="0"/>
              <a:t>Managing the task queue requires synchronization that could slow things down </a:t>
            </a:r>
          </a:p>
        </p:txBody>
      </p:sp>
    </p:spTree>
    <p:extLst>
      <p:ext uri="{BB962C8B-B14F-4D97-AF65-F5344CB8AC3E}">
        <p14:creationId xmlns:p14="http://schemas.microsoft.com/office/powerpoint/2010/main" val="2739413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45CB2-B0FB-4334-8D6E-EFB2FA1E0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Flynn's taxonomy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4A3D4-2A99-47B9-9705-E65957D2F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6172200" cy="462560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Flynn's taxonomy divides hardware into how they can deal with multiple instructions and multiple pieces of data</a:t>
            </a:r>
          </a:p>
          <a:p>
            <a:pPr lvl="1"/>
            <a:r>
              <a:rPr lang="en-US" b="1" dirty="0"/>
              <a:t>Single Instruction Single Data (SISD)</a:t>
            </a:r>
            <a:r>
              <a:rPr lang="en-US" dirty="0"/>
              <a:t> is sequential processing of one piece of data with one instruction</a:t>
            </a:r>
          </a:p>
          <a:p>
            <a:pPr lvl="1"/>
            <a:r>
              <a:rPr lang="en-US" b="1" dirty="0"/>
              <a:t>Single Instruction Multiple Data (SIMD)</a:t>
            </a:r>
            <a:r>
              <a:rPr lang="en-US" dirty="0"/>
              <a:t> is processing several pieces of data with the same instruction, like the vector processing done in graphics cards</a:t>
            </a:r>
          </a:p>
          <a:p>
            <a:pPr lvl="1"/>
            <a:r>
              <a:rPr lang="en-US" b="1" dirty="0"/>
              <a:t>Multiple Instruction Single Data (MISD)</a:t>
            </a:r>
            <a:r>
              <a:rPr lang="en-US" dirty="0"/>
              <a:t> isn't used commonly, but it can allow for fault-tolerance because different instructions are executed in parallel on the same data</a:t>
            </a:r>
          </a:p>
          <a:p>
            <a:pPr lvl="1"/>
            <a:r>
              <a:rPr lang="en-US" b="1" dirty="0"/>
              <a:t>Multiple Instruction Multiple Data (MIMD)</a:t>
            </a:r>
            <a:r>
              <a:rPr lang="en-US" dirty="0"/>
              <a:t> is processing different instructions on different data at the same time</a:t>
            </a:r>
          </a:p>
        </p:txBody>
      </p:sp>
      <p:pic>
        <p:nvPicPr>
          <p:cNvPr id="9218" name="Picture 2" descr="SISD.svg">
            <a:extLst>
              <a:ext uri="{FF2B5EF4-FFF2-40B4-BE49-F238E27FC236}">
                <a16:creationId xmlns:a16="http://schemas.microsoft.com/office/drawing/2014/main" id="{F83D0C13-17F4-459D-A169-F093820B16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6759" y="1706746"/>
            <a:ext cx="2340610" cy="2340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MISD.svg">
            <a:extLst>
              <a:ext uri="{FF2B5EF4-FFF2-40B4-BE49-F238E27FC236}">
                <a16:creationId xmlns:a16="http://schemas.microsoft.com/office/drawing/2014/main" id="{D0840405-2E77-4A78-9DB4-10408C2507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409" y="170674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SIMD.svg">
            <a:extLst>
              <a:ext uri="{FF2B5EF4-FFF2-40B4-BE49-F238E27FC236}">
                <a16:creationId xmlns:a16="http://schemas.microsoft.com/office/drawing/2014/main" id="{6C712AB5-472B-40FA-B491-ED3626B06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159" y="408799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MIMD.svg">
            <a:extLst>
              <a:ext uri="{FF2B5EF4-FFF2-40B4-BE49-F238E27FC236}">
                <a16:creationId xmlns:a16="http://schemas.microsoft.com/office/drawing/2014/main" id="{DD4A7987-BA1F-4A55-B674-9B7E94F99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3409" y="4047356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0AA3482-9B4B-4383-A855-7D23872D8CB6}"/>
              </a:ext>
            </a:extLst>
          </p:cNvPr>
          <p:cNvSpPr txBox="1"/>
          <p:nvPr/>
        </p:nvSpPr>
        <p:spPr>
          <a:xfrm>
            <a:off x="8594996" y="6428601"/>
            <a:ext cx="1644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Images from Wikipedia</a:t>
            </a:r>
          </a:p>
        </p:txBody>
      </p:sp>
    </p:spTree>
    <p:extLst>
      <p:ext uri="{BB962C8B-B14F-4D97-AF65-F5344CB8AC3E}">
        <p14:creationId xmlns:p14="http://schemas.microsoft.com/office/powerpoint/2010/main" val="218657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Limits </a:t>
            </a:r>
            <a:r>
              <a:rPr lang="en-US" dirty="0"/>
              <a:t>of parallelism</a:t>
            </a:r>
          </a:p>
          <a:p>
            <a:r>
              <a:rPr lang="en-US" dirty="0"/>
              <a:t>Timing in distributed environments</a:t>
            </a:r>
          </a:p>
          <a:p>
            <a:r>
              <a:rPr lang="en-US" dirty="0"/>
              <a:t>Reliable data storage and 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 Project 3</a:t>
            </a:r>
          </a:p>
          <a:p>
            <a:pPr lvl="1"/>
            <a:r>
              <a:rPr lang="en-US" b="1" dirty="0"/>
              <a:t>Due </a:t>
            </a:r>
            <a:r>
              <a:rPr lang="en-US" b="1"/>
              <a:t>by midnight!</a:t>
            </a:r>
            <a:endParaRPr lang="en-US" b="1" dirty="0"/>
          </a:p>
          <a:p>
            <a:r>
              <a:rPr lang="en-US" dirty="0"/>
              <a:t>Read sections 9.4, 9.5, and 9.6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EA42-CC90-430C-A779-145F843C4D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45E09E-0FD4-4863-88C7-CDA5DDBEEA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Form teams!</a:t>
            </a:r>
          </a:p>
        </p:txBody>
      </p:sp>
    </p:spTree>
    <p:extLst>
      <p:ext uri="{BB962C8B-B14F-4D97-AF65-F5344CB8AC3E}">
        <p14:creationId xmlns:p14="http://schemas.microsoft.com/office/powerpoint/2010/main" val="1912498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E4ACD-6567-4BD5-841F-0AECA9D53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Computing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5B8BF-45C3-451C-9487-50107543944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696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D87BBAC-30FC-49C0-B760-5586CCB47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computing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3616D97-FE58-4A3C-A541-656D935E7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The Internet has existed for a long time, but it's been transformed since 2000 by the power of distributed computing</a:t>
            </a:r>
          </a:p>
          <a:p>
            <a:r>
              <a:rPr lang="en-US" dirty="0"/>
              <a:t>Commercial examples:</a:t>
            </a:r>
          </a:p>
          <a:p>
            <a:pPr lvl="1"/>
            <a:r>
              <a:rPr lang="en-US" dirty="0"/>
              <a:t>Google's search, app, and storage technologies</a:t>
            </a:r>
          </a:p>
          <a:p>
            <a:pPr lvl="1"/>
            <a:r>
              <a:rPr lang="en-US" dirty="0"/>
              <a:t>Facebook, which has more than 3.07  billion active users per month</a:t>
            </a:r>
          </a:p>
          <a:p>
            <a:pPr lvl="1"/>
            <a:r>
              <a:rPr lang="en-US" dirty="0"/>
              <a:t>Amazon Web Services, providing access to distributed computing that can scale based on demand</a:t>
            </a:r>
          </a:p>
          <a:p>
            <a:pPr lvl="1"/>
            <a:r>
              <a:rPr lang="en-US" dirty="0"/>
              <a:t>Blockchain technologies</a:t>
            </a:r>
          </a:p>
          <a:p>
            <a:r>
              <a:rPr lang="en-US" dirty="0"/>
              <a:t>Crowd-sourced computing:</a:t>
            </a:r>
          </a:p>
          <a:p>
            <a:pPr lvl="1"/>
            <a:r>
              <a:rPr lang="en-US" dirty="0"/>
              <a:t>BOINC, a platform for home computers to work on big problems, like </a:t>
            </a:r>
            <a:r>
              <a:rPr lang="en-US" dirty="0" err="1"/>
              <a:t>SETI@home</a:t>
            </a:r>
            <a:endParaRPr lang="en-US" dirty="0"/>
          </a:p>
          <a:p>
            <a:pPr lvl="1"/>
            <a:r>
              <a:rPr lang="en-US" dirty="0" err="1"/>
              <a:t>Folding@home</a:t>
            </a:r>
            <a:r>
              <a:rPr lang="en-US" dirty="0"/>
              <a:t>, a platform for studying the computationally hard problem of protein folding</a:t>
            </a:r>
          </a:p>
          <a:p>
            <a:pPr lvl="1"/>
            <a:r>
              <a:rPr lang="en-US" dirty="0"/>
              <a:t>Great Internet Mersenne Prime Search, searching for large prime numbers, currently holding the record for the largest prime with 41,024,320 digits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07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60970-4282-4970-A512-F6D3195AF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vs. concurrency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559ED-B764-4522-9C0D-10D02FFE7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Although a lot of computation involves both parallelism and concurrency, they're two different things</a:t>
            </a:r>
          </a:p>
          <a:p>
            <a:r>
              <a:rPr lang="en-US" b="1" dirty="0"/>
              <a:t>Concurrency</a:t>
            </a:r>
            <a:r>
              <a:rPr lang="en-US" dirty="0"/>
              <a:t> means that tasks can interact with each other</a:t>
            </a:r>
          </a:p>
          <a:p>
            <a:r>
              <a:rPr lang="en-US" b="1" dirty="0"/>
              <a:t>Parallelism</a:t>
            </a:r>
            <a:r>
              <a:rPr lang="en-US" dirty="0"/>
              <a:t> means that two tasks are running at the same time</a:t>
            </a:r>
          </a:p>
          <a:p>
            <a:r>
              <a:rPr lang="en-US" dirty="0"/>
              <a:t>You can have concurrency without parallelism</a:t>
            </a:r>
          </a:p>
          <a:p>
            <a:pPr lvl="1"/>
            <a:r>
              <a:rPr lang="en-US" dirty="0"/>
              <a:t>Example: A multi-threaded program on a single-core system, which can still have race conditions</a:t>
            </a:r>
          </a:p>
          <a:p>
            <a:r>
              <a:rPr lang="en-US" dirty="0"/>
              <a:t>You can have parallelism without concurrency</a:t>
            </a:r>
          </a:p>
          <a:p>
            <a:pPr lvl="1"/>
            <a:r>
              <a:rPr lang="en-US" dirty="0"/>
              <a:t>Example: Programs running on separate cores or processors that are computing part of a larger answer without coordination</a:t>
            </a:r>
          </a:p>
        </p:txBody>
      </p:sp>
    </p:spTree>
    <p:extLst>
      <p:ext uri="{BB962C8B-B14F-4D97-AF65-F5344CB8AC3E}">
        <p14:creationId xmlns:p14="http://schemas.microsoft.com/office/powerpoint/2010/main" val="425227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25B0CC2-C708-4CFD-AEE8-69D8E6711385}"/>
              </a:ext>
            </a:extLst>
          </p:cNvPr>
          <p:cNvSpPr/>
          <p:nvPr/>
        </p:nvSpPr>
        <p:spPr>
          <a:xfrm>
            <a:off x="9296400" y="1622792"/>
            <a:ext cx="2743200" cy="3886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/>
              <a:t>Core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F92B3C-91E7-4097-B107-E8AB065C7716}"/>
              </a:ext>
            </a:extLst>
          </p:cNvPr>
          <p:cNvSpPr/>
          <p:nvPr/>
        </p:nvSpPr>
        <p:spPr>
          <a:xfrm>
            <a:off x="6477000" y="1622792"/>
            <a:ext cx="2743200" cy="3886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2000" dirty="0"/>
              <a:t>Core 1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9BBD36-1D11-4578-A2AB-B8EBD8FF0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parallel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B0955-BC75-43F8-9FDF-0B755E374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75192"/>
            <a:ext cx="6019800" cy="4625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Modern desktop and laptop CPUs are almost all multicore, meaning that they have separate cores capable of executing instructions independently</a:t>
            </a:r>
          </a:p>
          <a:p>
            <a:pPr lvl="1"/>
            <a:r>
              <a:rPr lang="en-US" dirty="0"/>
              <a:t>Dual core example on the right</a:t>
            </a:r>
          </a:p>
          <a:p>
            <a:r>
              <a:rPr lang="en-US" dirty="0"/>
              <a:t>Symmetric multiprocessing (SMP) computers have many processors connected to the same memory</a:t>
            </a:r>
          </a:p>
          <a:p>
            <a:pPr lvl="1"/>
            <a:r>
              <a:rPr lang="en-US" dirty="0"/>
              <a:t>A model popular for older supercomputers</a:t>
            </a:r>
          </a:p>
          <a:p>
            <a:r>
              <a:rPr lang="en-US" dirty="0"/>
              <a:t>Clusters use several machines connected on a network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EABEEAF5-5DF4-4469-A519-E7294DFEAB2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2820651"/>
              </p:ext>
            </p:extLst>
          </p:nvPr>
        </p:nvGraphicFramePr>
        <p:xfrm>
          <a:off x="6553200" y="2156192"/>
          <a:ext cx="5410200" cy="4397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502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16007</TotalTime>
  <Words>1566</Words>
  <Application>Microsoft Office PowerPoint</Application>
  <PresentationFormat>Widescreen</PresentationFormat>
  <Paragraphs>182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Project 3</vt:lpstr>
      <vt:lpstr>Assignment 7</vt:lpstr>
      <vt:lpstr>Distributed Computing</vt:lpstr>
      <vt:lpstr>Distributed computing</vt:lpstr>
      <vt:lpstr>Parallelism vs. concurrency</vt:lpstr>
      <vt:lpstr>Kinds of parallel systems</vt:lpstr>
      <vt:lpstr>Parallel Design Patterns</vt:lpstr>
      <vt:lpstr>Parallel design patterns</vt:lpstr>
      <vt:lpstr>Task parallelism and data parallelism</vt:lpstr>
      <vt:lpstr>Embarrassingly parallel</vt:lpstr>
      <vt:lpstr>Divide-and-conquer</vt:lpstr>
      <vt:lpstr>Pipelines</vt:lpstr>
      <vt:lpstr>Pipeline performance</vt:lpstr>
      <vt:lpstr>Implementation strategy patterns</vt:lpstr>
      <vt:lpstr>Fork/join</vt:lpstr>
      <vt:lpstr>Fork/join in code</vt:lpstr>
      <vt:lpstr>Map/reduce</vt:lpstr>
      <vt:lpstr>Manager/worker</vt:lpstr>
      <vt:lpstr>Parallel execution patterns</vt:lpstr>
      <vt:lpstr>Thread pools</vt:lpstr>
      <vt:lpstr>Flynn's taxonomy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1711</cp:revision>
  <dcterms:created xsi:type="dcterms:W3CDTF">2009-08-24T20:26:10Z</dcterms:created>
  <dcterms:modified xsi:type="dcterms:W3CDTF">2025-04-10T21:14:27Z</dcterms:modified>
</cp:coreProperties>
</file>